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67" r:id="rId14"/>
  </p:sldIdLst>
  <p:sldSz cx="18288000" cy="10287000"/>
  <p:notesSz cx="6858000" cy="9144000"/>
  <p:embeddedFontLst>
    <p:embeddedFont>
      <p:font typeface="Canva Sans" panose="020B0604020202020204" charset="0"/>
      <p:regular r:id="rId15"/>
    </p:embeddedFont>
    <p:embeddedFont>
      <p:font typeface="Open Sans Extra Bold" panose="020B0604020202020204" charset="0"/>
      <p:regular r:id="rId16"/>
    </p:embeddedFont>
    <p:embeddedFont>
      <p:font typeface="Poppins" panose="00000500000000000000" pitchFamily="2" charset="0"/>
      <p:regular r:id="rId17"/>
      <p:bold r:id="rId18"/>
    </p:embeddedFont>
    <p:embeddedFont>
      <p:font typeface="Poppins Bold" panose="00000800000000000000"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144"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file/d/1vqobhA70jEDxdfJYMfpk-lK_m156kL9K/view?usp=sharing" TargetMode="External"/><Relationship Id="rId2" Type="http://schemas.openxmlformats.org/officeDocument/2006/relationships/slideLayout" Target="../slideLayouts/slideLayout7.xml"/><Relationship Id="rId1" Type="http://schemas.openxmlformats.org/officeDocument/2006/relationships/video" Target="https://kduac-my.sharepoint.com/:v:/g/personal/40-adc-0023_kdu_ac_lk/EcE4cbZ_ru5Mm25GlvtUBW4BQCoynhUqsx5TpxFiXr0iUQ?nav=eyJyZWZlcnJhbEluZm8iOnsicmVmZXJyYWxBcHAiOiJPbmVEcml2ZUZvckJ1c2luZXNzIiwicmVmZXJyYWxBcHBQbGF0Zm9ybSI6IldlYiIsInJlZmVycmFsTW9kZSI6InZpZXciLCJyZWZlcnJhbFZpZXciOiJNeUZpbGVzTGlua0NvcHkifX0&amp;e=lneldi" TargetMode="Externa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7.xml"/><Relationship Id="rId5" Type="http://schemas.openxmlformats.org/officeDocument/2006/relationships/image" Target="../media/image31.jp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391331" y="1581459"/>
            <a:ext cx="830009" cy="842101"/>
          </a:xfrm>
          <a:custGeom>
            <a:avLst/>
            <a:gdLst/>
            <a:ahLst/>
            <a:cxnLst/>
            <a:rect l="l" t="t" r="r" b="b"/>
            <a:pathLst>
              <a:path w="830009" h="842101">
                <a:moveTo>
                  <a:pt x="0" y="0"/>
                </a:moveTo>
                <a:lnTo>
                  <a:pt x="830010" y="0"/>
                </a:lnTo>
                <a:lnTo>
                  <a:pt x="830010" y="842101"/>
                </a:lnTo>
                <a:lnTo>
                  <a:pt x="0" y="8421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6097502" y="5590237"/>
            <a:ext cx="14099416" cy="140994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A01E"/>
            </a:soli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747857" y="2962226"/>
            <a:ext cx="9873391" cy="3201849"/>
          </a:xfrm>
          <a:prstGeom prst="rect">
            <a:avLst/>
          </a:prstGeom>
        </p:spPr>
        <p:txBody>
          <a:bodyPr lIns="0" tIns="0" rIns="0" bIns="0" rtlCol="0" anchor="t">
            <a:spAutoFit/>
          </a:bodyPr>
          <a:lstStyle/>
          <a:p>
            <a:pPr algn="l">
              <a:lnSpc>
                <a:spcPts val="12819"/>
              </a:lnSpc>
              <a:spcBef>
                <a:spcPct val="0"/>
              </a:spcBef>
            </a:pPr>
            <a:r>
              <a:rPr lang="en-US" sz="9156">
                <a:solidFill>
                  <a:srgbClr val="14A01E"/>
                </a:solidFill>
                <a:latin typeface="Open Sans Extra Bold"/>
                <a:ea typeface="Open Sans Extra Bold"/>
                <a:cs typeface="Open Sans Extra Bold"/>
                <a:sym typeface="Open Sans Extra Bold"/>
              </a:rPr>
              <a:t>Travel Request Application</a:t>
            </a:r>
          </a:p>
        </p:txBody>
      </p:sp>
      <p:grpSp>
        <p:nvGrpSpPr>
          <p:cNvPr id="7" name="Group 7"/>
          <p:cNvGrpSpPr/>
          <p:nvPr/>
        </p:nvGrpSpPr>
        <p:grpSpPr>
          <a:xfrm>
            <a:off x="16420234" y="-1717598"/>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A01E"/>
            </a:solidFill>
            <a:ln w="952500" cap="sq">
              <a:solidFill>
                <a:srgbClr val="14A01E"/>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47857" y="-64347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A01E"/>
            </a:soli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29195" y="8389571"/>
            <a:ext cx="3735531" cy="37355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A01E"/>
            </a:solidFill>
            <a:ln w="952500" cap="sq">
              <a:solidFill>
                <a:srgbClr val="14A01E"/>
              </a:solidFill>
              <a:prstDash val="solid"/>
              <a:miter/>
            </a:ln>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4"/>
            <a:stretch>
              <a:fillRect/>
            </a:stretch>
          </a:blipFill>
        </p:spPr>
        <p:txBody>
          <a:bodyPr/>
          <a:lstStyle/>
          <a:p>
            <a:endParaRPr lang="en-US"/>
          </a:p>
        </p:txBody>
      </p:sp>
      <p:grpSp>
        <p:nvGrpSpPr>
          <p:cNvPr id="17" name="Group 17"/>
          <p:cNvGrpSpPr>
            <a:grpSpLocks noChangeAspect="1"/>
          </p:cNvGrpSpPr>
          <p:nvPr/>
        </p:nvGrpSpPr>
        <p:grpSpPr>
          <a:xfrm>
            <a:off x="9144000" y="2603204"/>
            <a:ext cx="8576502" cy="4919378"/>
            <a:chOff x="0" y="0"/>
            <a:chExt cx="7981950" cy="4578350"/>
          </a:xfrm>
        </p:grpSpPr>
        <p:sp>
          <p:nvSpPr>
            <p:cNvPr id="18" name="Freeform 1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txBody>
            <a:bodyPr/>
            <a:lstStyle/>
            <a:p>
              <a:endParaRPr lang="en-US"/>
            </a:p>
          </p:txBody>
        </p:sp>
        <p:sp>
          <p:nvSpPr>
            <p:cNvPr id="19" name="Freeform 1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en-US"/>
            </a:p>
          </p:txBody>
        </p:sp>
        <p:sp>
          <p:nvSpPr>
            <p:cNvPr id="20" name="Freeform 2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en-US"/>
            </a:p>
          </p:txBody>
        </p:sp>
        <p:sp>
          <p:nvSpPr>
            <p:cNvPr id="21" name="Freeform 2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en-US"/>
            </a:p>
          </p:txBody>
        </p:sp>
        <p:sp>
          <p:nvSpPr>
            <p:cNvPr id="22" name="Freeform 22"/>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5"/>
              <a:stretch>
                <a:fillRect l="-5440" r="-5440"/>
              </a:stretch>
            </a:blipFill>
          </p:spPr>
          <p:txBody>
            <a:bodyPr/>
            <a:lstStyle/>
            <a:p>
              <a:endParaRPr lang="en-US"/>
            </a:p>
          </p:txBody>
        </p:sp>
      </p:grpSp>
      <p:sp>
        <p:nvSpPr>
          <p:cNvPr id="23" name="TextBox 23"/>
          <p:cNvSpPr txBox="1"/>
          <p:nvPr/>
        </p:nvSpPr>
        <p:spPr>
          <a:xfrm>
            <a:off x="2356712" y="1514784"/>
            <a:ext cx="2154276" cy="915367"/>
          </a:xfrm>
          <a:prstGeom prst="rect">
            <a:avLst/>
          </a:prstGeom>
        </p:spPr>
        <p:txBody>
          <a:bodyPr lIns="0" tIns="0" rIns="0" bIns="0" rtlCol="0" anchor="t">
            <a:spAutoFit/>
          </a:bodyPr>
          <a:lstStyle/>
          <a:p>
            <a:pPr algn="l">
              <a:lnSpc>
                <a:spcPts val="3621"/>
              </a:lnSpc>
              <a:spcBef>
                <a:spcPct val="0"/>
              </a:spcBef>
            </a:pPr>
            <a:r>
              <a:rPr lang="en-US" sz="2586" b="1" spc="-51">
                <a:solidFill>
                  <a:srgbClr val="14A01E"/>
                </a:solidFill>
                <a:latin typeface="Poppins Bold"/>
                <a:ea typeface="Poppins Bold"/>
                <a:cs typeface="Poppins Bold"/>
                <a:sym typeface="Poppins Bold"/>
              </a:rPr>
              <a:t>GreenMinds Industries</a:t>
            </a:r>
          </a:p>
        </p:txBody>
      </p:sp>
      <p:sp>
        <p:nvSpPr>
          <p:cNvPr id="24" name="TextBox 24"/>
          <p:cNvSpPr txBox="1"/>
          <p:nvPr/>
        </p:nvSpPr>
        <p:spPr>
          <a:xfrm>
            <a:off x="1391331" y="6631448"/>
            <a:ext cx="7366063" cy="501556"/>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Poppins"/>
                <a:ea typeface="Poppins"/>
                <a:cs typeface="Poppins"/>
                <a:sym typeface="Poppins"/>
              </a:rPr>
              <a:t>Using Microsoft Power Apps &amp; SharePoint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493617" y="1283153"/>
            <a:ext cx="12588063" cy="7366889"/>
            <a:chOff x="0" y="0"/>
            <a:chExt cx="3524938" cy="2062893"/>
          </a:xfrm>
        </p:grpSpPr>
        <p:sp>
          <p:nvSpPr>
            <p:cNvPr id="3" name="Freeform 3"/>
            <p:cNvSpPr/>
            <p:nvPr/>
          </p:nvSpPr>
          <p:spPr>
            <a:xfrm>
              <a:off x="0" y="0"/>
              <a:ext cx="3524938" cy="2062893"/>
            </a:xfrm>
            <a:custGeom>
              <a:avLst/>
              <a:gdLst/>
              <a:ahLst/>
              <a:cxnLst/>
              <a:rect l="l" t="t" r="r" b="b"/>
              <a:pathLst>
                <a:path w="3524938" h="2062893">
                  <a:moveTo>
                    <a:pt x="0" y="0"/>
                  </a:moveTo>
                  <a:lnTo>
                    <a:pt x="3524938" y="0"/>
                  </a:lnTo>
                  <a:lnTo>
                    <a:pt x="3524938" y="2062893"/>
                  </a:lnTo>
                  <a:lnTo>
                    <a:pt x="0" y="2062893"/>
                  </a:lnTo>
                  <a:close/>
                </a:path>
              </a:pathLst>
            </a:custGeom>
            <a:solidFill>
              <a:srgbClr val="14A01E">
                <a:alpha val="95686"/>
              </a:srgbClr>
            </a:solidFill>
            <a:ln cap="sq">
              <a:noFill/>
              <a:prstDash val="solid"/>
              <a:miter/>
            </a:ln>
          </p:spPr>
          <p:txBody>
            <a:bodyPr/>
            <a:lstStyle/>
            <a:p>
              <a:endParaRPr lang="en-US"/>
            </a:p>
          </p:txBody>
        </p:sp>
        <p:sp>
          <p:nvSpPr>
            <p:cNvPr id="4" name="TextBox 4"/>
            <p:cNvSpPr txBox="1"/>
            <p:nvPr/>
          </p:nvSpPr>
          <p:spPr>
            <a:xfrm>
              <a:off x="0" y="-38100"/>
              <a:ext cx="3524938" cy="2100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7842902" y="1849375"/>
            <a:ext cx="3889492" cy="974478"/>
          </a:xfrm>
          <a:prstGeom prst="rect">
            <a:avLst/>
          </a:prstGeom>
        </p:spPr>
        <p:txBody>
          <a:bodyPr lIns="0" tIns="0" rIns="0" bIns="0" rtlCol="0" anchor="t">
            <a:spAutoFit/>
          </a:bodyPr>
          <a:lstStyle/>
          <a:p>
            <a:pPr marL="0" lvl="0" indent="0" algn="l">
              <a:lnSpc>
                <a:spcPts val="7902"/>
              </a:lnSpc>
              <a:spcBef>
                <a:spcPct val="0"/>
              </a:spcBef>
            </a:pPr>
            <a:r>
              <a:rPr lang="en-US" sz="5644" b="1" u="none" strike="noStrike">
                <a:solidFill>
                  <a:srgbClr val="FDFDFD"/>
                </a:solidFill>
                <a:latin typeface="Open Sans Extra Bold"/>
                <a:ea typeface="Open Sans Extra Bold"/>
                <a:cs typeface="Open Sans Extra Bold"/>
                <a:sym typeface="Open Sans Extra Bold"/>
              </a:rPr>
              <a:t>Statistics</a:t>
            </a:r>
          </a:p>
        </p:txBody>
      </p:sp>
      <p:sp>
        <p:nvSpPr>
          <p:cNvPr id="6" name="TextBox 6"/>
          <p:cNvSpPr txBox="1"/>
          <p:nvPr/>
        </p:nvSpPr>
        <p:spPr>
          <a:xfrm>
            <a:off x="5853551" y="4433087"/>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spc="-40">
                <a:solidFill>
                  <a:srgbClr val="FDFDFD"/>
                </a:solidFill>
                <a:latin typeface="Poppins"/>
                <a:ea typeface="Poppins"/>
                <a:cs typeface="Poppins"/>
                <a:sym typeface="Poppins"/>
              </a:rPr>
              <a:t>Time Saved with App Integration</a:t>
            </a:r>
          </a:p>
        </p:txBody>
      </p:sp>
      <p:sp>
        <p:nvSpPr>
          <p:cNvPr id="7" name="TextBox 7"/>
          <p:cNvSpPr txBox="1"/>
          <p:nvPr/>
        </p:nvSpPr>
        <p:spPr>
          <a:xfrm>
            <a:off x="5853551" y="3381044"/>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b="1" u="none" strike="noStrike">
                <a:solidFill>
                  <a:srgbClr val="FDFDFD"/>
                </a:solidFill>
                <a:latin typeface="Open Sans Extra Bold"/>
                <a:ea typeface="Open Sans Extra Bold"/>
                <a:cs typeface="Open Sans Extra Bold"/>
                <a:sym typeface="Open Sans Extra Bold"/>
              </a:rPr>
              <a:t>80%</a:t>
            </a:r>
          </a:p>
        </p:txBody>
      </p:sp>
      <p:sp>
        <p:nvSpPr>
          <p:cNvPr id="8" name="TextBox 8"/>
          <p:cNvSpPr txBox="1"/>
          <p:nvPr/>
        </p:nvSpPr>
        <p:spPr>
          <a:xfrm>
            <a:off x="11239470" y="4433087"/>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spc="-40">
                <a:solidFill>
                  <a:srgbClr val="FDFDFD"/>
                </a:solidFill>
                <a:latin typeface="Poppins"/>
                <a:ea typeface="Poppins"/>
                <a:cs typeface="Poppins"/>
                <a:sym typeface="Poppins"/>
              </a:rPr>
              <a:t>Average Approval Time</a:t>
            </a:r>
          </a:p>
        </p:txBody>
      </p:sp>
      <p:sp>
        <p:nvSpPr>
          <p:cNvPr id="9" name="TextBox 9"/>
          <p:cNvSpPr txBox="1"/>
          <p:nvPr/>
        </p:nvSpPr>
        <p:spPr>
          <a:xfrm>
            <a:off x="11239470" y="3223903"/>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a:solidFill>
                  <a:srgbClr val="FDFDFD"/>
                </a:solidFill>
                <a:latin typeface="Open Sans Extra Bold"/>
                <a:ea typeface="Open Sans Extra Bold"/>
                <a:cs typeface="Open Sans Extra Bold"/>
                <a:sym typeface="Open Sans Extra Bold"/>
              </a:rPr>
              <a:t>-</a:t>
            </a:r>
            <a:r>
              <a:rPr lang="en-US" sz="5644" b="1" u="none" strike="noStrike">
                <a:solidFill>
                  <a:srgbClr val="FDFDFD"/>
                </a:solidFill>
                <a:latin typeface="Open Sans Extra Bold"/>
                <a:ea typeface="Open Sans Extra Bold"/>
                <a:cs typeface="Open Sans Extra Bold"/>
                <a:sym typeface="Open Sans Extra Bold"/>
              </a:rPr>
              <a:t>10%</a:t>
            </a:r>
          </a:p>
        </p:txBody>
      </p:sp>
      <p:sp>
        <p:nvSpPr>
          <p:cNvPr id="10" name="TextBox 10"/>
          <p:cNvSpPr txBox="1"/>
          <p:nvPr/>
        </p:nvSpPr>
        <p:spPr>
          <a:xfrm>
            <a:off x="5853551" y="7046870"/>
            <a:ext cx="2370352" cy="1062838"/>
          </a:xfrm>
          <a:prstGeom prst="rect">
            <a:avLst/>
          </a:prstGeom>
        </p:spPr>
        <p:txBody>
          <a:bodyPr lIns="0" tIns="0" rIns="0" bIns="0" rtlCol="0" anchor="t">
            <a:spAutoFit/>
          </a:bodyPr>
          <a:lstStyle/>
          <a:p>
            <a:pPr marL="0" lvl="0" indent="0" algn="ctr">
              <a:lnSpc>
                <a:spcPts val="2843"/>
              </a:lnSpc>
              <a:spcBef>
                <a:spcPct val="0"/>
              </a:spcBef>
            </a:pPr>
            <a:r>
              <a:rPr lang="en-US" sz="2030" spc="-40">
                <a:solidFill>
                  <a:srgbClr val="FDFDFD"/>
                </a:solidFill>
                <a:latin typeface="Poppins"/>
                <a:ea typeface="Poppins"/>
                <a:cs typeface="Poppins"/>
                <a:sym typeface="Poppins"/>
              </a:rPr>
              <a:t>Growth of Total Number of Requests</a:t>
            </a:r>
          </a:p>
        </p:txBody>
      </p:sp>
      <p:sp>
        <p:nvSpPr>
          <p:cNvPr id="11" name="TextBox 11"/>
          <p:cNvSpPr txBox="1"/>
          <p:nvPr/>
        </p:nvSpPr>
        <p:spPr>
          <a:xfrm>
            <a:off x="5853551" y="5837686"/>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b="1" u="none" strike="noStrike">
                <a:solidFill>
                  <a:srgbClr val="FDFDFD"/>
                </a:solidFill>
                <a:latin typeface="Open Sans Extra Bold"/>
                <a:ea typeface="Open Sans Extra Bold"/>
                <a:cs typeface="Open Sans Extra Bold"/>
                <a:sym typeface="Open Sans Extra Bold"/>
              </a:rPr>
              <a:t>20%</a:t>
            </a:r>
          </a:p>
        </p:txBody>
      </p:sp>
      <p:sp>
        <p:nvSpPr>
          <p:cNvPr id="12" name="TextBox 12"/>
          <p:cNvSpPr txBox="1"/>
          <p:nvPr/>
        </p:nvSpPr>
        <p:spPr>
          <a:xfrm>
            <a:off x="11239470" y="7046870"/>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spc="-40">
                <a:solidFill>
                  <a:srgbClr val="FDFDFD"/>
                </a:solidFill>
                <a:latin typeface="Poppins"/>
                <a:ea typeface="Poppins"/>
                <a:cs typeface="Poppins"/>
                <a:sym typeface="Poppins"/>
              </a:rPr>
              <a:t>Employee</a:t>
            </a:r>
            <a:r>
              <a:rPr lang="en-US" sz="2030" u="none" strike="noStrike" spc="-40">
                <a:solidFill>
                  <a:srgbClr val="FDFDFD"/>
                </a:solidFill>
                <a:latin typeface="Poppins"/>
                <a:ea typeface="Poppins"/>
                <a:cs typeface="Poppins"/>
                <a:sym typeface="Poppins"/>
              </a:rPr>
              <a:t> Satisfaction</a:t>
            </a:r>
          </a:p>
        </p:txBody>
      </p:sp>
      <p:sp>
        <p:nvSpPr>
          <p:cNvPr id="13" name="TextBox 13"/>
          <p:cNvSpPr txBox="1"/>
          <p:nvPr/>
        </p:nvSpPr>
        <p:spPr>
          <a:xfrm>
            <a:off x="11239470" y="5837686"/>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b="1" u="none" strike="noStrike">
                <a:solidFill>
                  <a:srgbClr val="FDFDFD"/>
                </a:solidFill>
                <a:latin typeface="Open Sans Extra Bold"/>
                <a:ea typeface="Open Sans Extra Bold"/>
                <a:cs typeface="Open Sans Extra Bold"/>
                <a:sym typeface="Open Sans Extra Bold"/>
              </a:rPr>
              <a:t>75%</a:t>
            </a:r>
          </a:p>
        </p:txBody>
      </p:sp>
      <p:grpSp>
        <p:nvGrpSpPr>
          <p:cNvPr id="14" name="Group 14"/>
          <p:cNvGrpSpPr/>
          <p:nvPr/>
        </p:nvGrpSpPr>
        <p:grpSpPr>
          <a:xfrm>
            <a:off x="3493617" y="8625539"/>
            <a:ext cx="12588063" cy="548583"/>
            <a:chOff x="0" y="0"/>
            <a:chExt cx="3524938" cy="153615"/>
          </a:xfrm>
        </p:grpSpPr>
        <p:sp>
          <p:nvSpPr>
            <p:cNvPr id="15" name="Freeform 15"/>
            <p:cNvSpPr/>
            <p:nvPr/>
          </p:nvSpPr>
          <p:spPr>
            <a:xfrm>
              <a:off x="0" y="0"/>
              <a:ext cx="3524938" cy="153615"/>
            </a:xfrm>
            <a:custGeom>
              <a:avLst/>
              <a:gdLst/>
              <a:ahLst/>
              <a:cxnLst/>
              <a:rect l="l" t="t" r="r" b="b"/>
              <a:pathLst>
                <a:path w="3524938" h="153615">
                  <a:moveTo>
                    <a:pt x="0" y="0"/>
                  </a:moveTo>
                  <a:lnTo>
                    <a:pt x="3524938" y="0"/>
                  </a:lnTo>
                  <a:lnTo>
                    <a:pt x="3524938" y="153615"/>
                  </a:lnTo>
                  <a:lnTo>
                    <a:pt x="0" y="153615"/>
                  </a:lnTo>
                  <a:close/>
                </a:path>
              </a:pathLst>
            </a:custGeom>
            <a:solidFill>
              <a:srgbClr val="5BBA7B">
                <a:alpha val="48627"/>
              </a:srgbClr>
            </a:solidFill>
            <a:ln cap="sq">
              <a:noFill/>
              <a:prstDash val="solid"/>
              <a:miter/>
            </a:ln>
          </p:spPr>
          <p:txBody>
            <a:bodyPr/>
            <a:lstStyle/>
            <a:p>
              <a:endParaRPr lang="en-US"/>
            </a:p>
          </p:txBody>
        </p:sp>
        <p:sp>
          <p:nvSpPr>
            <p:cNvPr id="16" name="TextBox 16"/>
            <p:cNvSpPr txBox="1"/>
            <p:nvPr/>
          </p:nvSpPr>
          <p:spPr>
            <a:xfrm>
              <a:off x="0" y="-38100"/>
              <a:ext cx="3524938" cy="19171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15238003" y="8290589"/>
            <a:ext cx="7523780" cy="752378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A01E">
                <a:alpha val="95686"/>
              </a:srgbClr>
            </a:solidFill>
            <a:ln cap="sq">
              <a:noFill/>
              <a:prstDash val="solid"/>
              <a:miter/>
            </a:ln>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0" name="Group 20"/>
          <p:cNvGrpSpPr/>
          <p:nvPr/>
        </p:nvGrpSpPr>
        <p:grpSpPr>
          <a:xfrm>
            <a:off x="-3724222" y="-4507687"/>
            <a:ext cx="5924489" cy="592448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A01E">
                <a:alpha val="95686"/>
              </a:srgbClr>
            </a:solidFill>
            <a:ln cap="sq">
              <a:noFill/>
              <a:prstDash val="solid"/>
              <a:miter/>
            </a:ln>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276769" y="4828354"/>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A01E"/>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123887" y="-2346523"/>
            <a:ext cx="4693046" cy="46930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A01E"/>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940914" y="403492"/>
            <a:ext cx="13462015" cy="2299203"/>
          </a:xfrm>
          <a:prstGeom prst="rect">
            <a:avLst/>
          </a:prstGeom>
        </p:spPr>
        <p:txBody>
          <a:bodyPr lIns="0" tIns="0" rIns="0" bIns="0" rtlCol="0" anchor="t">
            <a:spAutoFit/>
          </a:bodyPr>
          <a:lstStyle/>
          <a:p>
            <a:pPr algn="ctr">
              <a:lnSpc>
                <a:spcPts val="9247"/>
              </a:lnSpc>
              <a:spcBef>
                <a:spcPct val="0"/>
              </a:spcBef>
            </a:pPr>
            <a:r>
              <a:rPr lang="en-US" sz="6605">
                <a:solidFill>
                  <a:srgbClr val="14A01E"/>
                </a:solidFill>
                <a:latin typeface="Open Sans Extra Bold"/>
                <a:ea typeface="Open Sans Extra Bold"/>
                <a:cs typeface="Open Sans Extra Bold"/>
                <a:sym typeface="Open Sans Extra Bold"/>
              </a:rPr>
              <a:t>Travel Request Application - Demo</a:t>
            </a:r>
          </a:p>
        </p:txBody>
      </p:sp>
      <p:sp>
        <p:nvSpPr>
          <p:cNvPr id="9" name="TextBox 9"/>
          <p:cNvSpPr txBox="1"/>
          <p:nvPr/>
        </p:nvSpPr>
        <p:spPr>
          <a:xfrm>
            <a:off x="4191000" y="8226836"/>
            <a:ext cx="9326359" cy="1656672"/>
          </a:xfrm>
          <a:prstGeom prst="rect">
            <a:avLst/>
          </a:prstGeom>
        </p:spPr>
        <p:txBody>
          <a:bodyPr lIns="0" tIns="0" rIns="0" bIns="0" rtlCol="0" anchor="t">
            <a:spAutoFit/>
          </a:bodyPr>
          <a:lstStyle/>
          <a:p>
            <a:pPr algn="ctr">
              <a:lnSpc>
                <a:spcPts val="4439"/>
              </a:lnSpc>
              <a:spcBef>
                <a:spcPct val="0"/>
              </a:spcBef>
            </a:pPr>
            <a:r>
              <a:rPr lang="en-US" sz="3171" dirty="0">
                <a:solidFill>
                  <a:srgbClr val="010101"/>
                </a:solidFill>
                <a:latin typeface="Open Sans Extra Bold"/>
                <a:ea typeface="Open Sans Extra Bold"/>
                <a:cs typeface="Open Sans Extra Bold"/>
                <a:sym typeface="Open Sans Extra Bold"/>
                <a:hlinkClick r:id="rId3"/>
              </a:rPr>
              <a:t>https://drive.google.com/file/d/1vqobhA70jEDxdfJYMfpk-lK_m156kL9K/view?usp=sharing</a:t>
            </a:r>
            <a:endParaRPr lang="en-US" sz="3171" dirty="0">
              <a:solidFill>
                <a:srgbClr val="010101"/>
              </a:solidFill>
              <a:latin typeface="Open Sans Extra Bold"/>
              <a:ea typeface="Open Sans Extra Bold"/>
              <a:cs typeface="Open Sans Extra Bold"/>
              <a:sym typeface="Open Sans Extra Bold"/>
            </a:endParaRPr>
          </a:p>
          <a:p>
            <a:pPr algn="ctr">
              <a:lnSpc>
                <a:spcPts val="4439"/>
              </a:lnSpc>
              <a:spcBef>
                <a:spcPct val="0"/>
              </a:spcBef>
            </a:pPr>
            <a:endParaRPr lang="en-US" sz="3171" dirty="0">
              <a:solidFill>
                <a:srgbClr val="010101"/>
              </a:solidFill>
              <a:latin typeface="Open Sans Extra Bold"/>
              <a:ea typeface="Open Sans Extra Bold"/>
              <a:cs typeface="Open Sans Extra Bold"/>
              <a:sym typeface="Open Sans Extra Bold"/>
            </a:endParaRPr>
          </a:p>
        </p:txBody>
      </p:sp>
      <p:pic>
        <p:nvPicPr>
          <p:cNvPr id="12" name="Online Media 9" title="Travel Request DEMO.mp4">
            <a:hlinkClick r:id="" action="ppaction://media"/>
            <a:extLst>
              <a:ext uri="{FF2B5EF4-FFF2-40B4-BE49-F238E27FC236}">
                <a16:creationId xmlns:a16="http://schemas.microsoft.com/office/drawing/2014/main" id="{33D449E4-4F95-6452-8E51-E15C338D8979}"/>
              </a:ext>
            </a:extLst>
          </p:cNvPr>
          <p:cNvPicPr>
            <a:picLocks noRot="1" noChangeAspect="1"/>
          </p:cNvPicPr>
          <p:nvPr>
            <a:videoFile r:link="rId1"/>
          </p:nvPr>
        </p:nvPicPr>
        <p:blipFill>
          <a:blip r:embed="rId4"/>
          <a:stretch>
            <a:fillRect/>
          </a:stretch>
        </p:blipFill>
        <p:spPr>
          <a:xfrm>
            <a:off x="5105400" y="3073119"/>
            <a:ext cx="9525000" cy="51073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F4B3D3BD-5EC4-C72A-F694-75736D493C1D}"/>
              </a:ext>
            </a:extLst>
          </p:cNvPr>
          <p:cNvGrpSpPr/>
          <p:nvPr/>
        </p:nvGrpSpPr>
        <p:grpSpPr>
          <a:xfrm>
            <a:off x="-2123887" y="-2346523"/>
            <a:ext cx="4693046" cy="4693046"/>
            <a:chOff x="0" y="0"/>
            <a:chExt cx="812800" cy="812800"/>
          </a:xfrm>
        </p:grpSpPr>
        <p:sp>
          <p:nvSpPr>
            <p:cNvPr id="3" name="Freeform 6">
              <a:extLst>
                <a:ext uri="{FF2B5EF4-FFF2-40B4-BE49-F238E27FC236}">
                  <a16:creationId xmlns:a16="http://schemas.microsoft.com/office/drawing/2014/main" id="{C53675F2-B530-3A0D-14B7-766CB34B20E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A01E"/>
              </a:solidFill>
              <a:prstDash val="solid"/>
              <a:miter/>
            </a:ln>
          </p:spPr>
          <p:txBody>
            <a:bodyPr/>
            <a:lstStyle/>
            <a:p>
              <a:endParaRPr lang="en-US"/>
            </a:p>
          </p:txBody>
        </p:sp>
        <p:sp>
          <p:nvSpPr>
            <p:cNvPr id="4" name="TextBox 7">
              <a:extLst>
                <a:ext uri="{FF2B5EF4-FFF2-40B4-BE49-F238E27FC236}">
                  <a16:creationId xmlns:a16="http://schemas.microsoft.com/office/drawing/2014/main" id="{A78B32EC-0865-919F-4B77-60FCAF35BA5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Rectangle 4">
            <a:extLst>
              <a:ext uri="{FF2B5EF4-FFF2-40B4-BE49-F238E27FC236}">
                <a16:creationId xmlns:a16="http://schemas.microsoft.com/office/drawing/2014/main" id="{1D4C45A5-AC74-CAFC-29C6-CA0951B42FFE}"/>
              </a:ext>
            </a:extLst>
          </p:cNvPr>
          <p:cNvSpPr/>
          <p:nvPr/>
        </p:nvSpPr>
        <p:spPr>
          <a:xfrm>
            <a:off x="1143000" y="2677206"/>
            <a:ext cx="3124200" cy="4212189"/>
          </a:xfrm>
          <a:prstGeom prst="rect">
            <a:avLst/>
          </a:prstGeom>
          <a:solidFill>
            <a:srgbClr val="000000">
              <a:alpha val="0"/>
            </a:srgbClr>
          </a:solidFill>
          <a:ln w="952500" cap="sq">
            <a:solidFill>
              <a:srgbClr val="14A01E"/>
            </a:solidFill>
            <a:prstDash val="solid"/>
            <a:miter/>
          </a:ln>
        </p:spPr>
        <p:txBody>
          <a:bodyPr/>
          <a:lstStyle/>
          <a:p>
            <a:endParaRPr lang="en-US">
              <a:solidFill>
                <a:schemeClr val="tx1"/>
              </a:solidFill>
            </a:endParaRPr>
          </a:p>
        </p:txBody>
      </p:sp>
      <p:sp>
        <p:nvSpPr>
          <p:cNvPr id="9" name="Rectangle 8">
            <a:extLst>
              <a:ext uri="{FF2B5EF4-FFF2-40B4-BE49-F238E27FC236}">
                <a16:creationId xmlns:a16="http://schemas.microsoft.com/office/drawing/2014/main" id="{CD3C9EB4-50FB-A1EB-420A-B1E8CBD3BD41}"/>
              </a:ext>
            </a:extLst>
          </p:cNvPr>
          <p:cNvSpPr/>
          <p:nvPr/>
        </p:nvSpPr>
        <p:spPr>
          <a:xfrm>
            <a:off x="5486400" y="2677206"/>
            <a:ext cx="3124200" cy="4212189"/>
          </a:xfrm>
          <a:prstGeom prst="rect">
            <a:avLst/>
          </a:prstGeom>
          <a:solidFill>
            <a:srgbClr val="000000">
              <a:alpha val="0"/>
            </a:srgbClr>
          </a:solidFill>
          <a:ln w="952500" cap="sq">
            <a:solidFill>
              <a:srgbClr val="14A01E"/>
            </a:solidFill>
            <a:prstDash val="solid"/>
            <a:miter/>
          </a:ln>
        </p:spPr>
        <p:txBody>
          <a:bodyPr/>
          <a:lstStyle/>
          <a:p>
            <a:endParaRPr lang="en-US">
              <a:solidFill>
                <a:schemeClr val="tx1"/>
              </a:solidFill>
            </a:endParaRPr>
          </a:p>
        </p:txBody>
      </p:sp>
      <p:sp>
        <p:nvSpPr>
          <p:cNvPr id="10" name="Rectangle 9">
            <a:extLst>
              <a:ext uri="{FF2B5EF4-FFF2-40B4-BE49-F238E27FC236}">
                <a16:creationId xmlns:a16="http://schemas.microsoft.com/office/drawing/2014/main" id="{2D8735E4-892A-A64A-CBD2-D79359F97D04}"/>
              </a:ext>
            </a:extLst>
          </p:cNvPr>
          <p:cNvSpPr/>
          <p:nvPr/>
        </p:nvSpPr>
        <p:spPr>
          <a:xfrm>
            <a:off x="9906000" y="2677206"/>
            <a:ext cx="3124200" cy="4212189"/>
          </a:xfrm>
          <a:prstGeom prst="rect">
            <a:avLst/>
          </a:prstGeom>
          <a:solidFill>
            <a:srgbClr val="000000">
              <a:alpha val="0"/>
            </a:srgbClr>
          </a:solidFill>
          <a:ln w="952500" cap="sq">
            <a:solidFill>
              <a:srgbClr val="14A01E"/>
            </a:solidFill>
            <a:prstDash val="solid"/>
            <a:miter/>
          </a:ln>
        </p:spPr>
        <p:txBody>
          <a:bodyPr/>
          <a:lstStyle/>
          <a:p>
            <a:endParaRPr lang="en-US">
              <a:solidFill>
                <a:schemeClr val="tx1"/>
              </a:solidFill>
            </a:endParaRPr>
          </a:p>
        </p:txBody>
      </p:sp>
      <p:sp>
        <p:nvSpPr>
          <p:cNvPr id="11" name="Rectangle 10">
            <a:extLst>
              <a:ext uri="{FF2B5EF4-FFF2-40B4-BE49-F238E27FC236}">
                <a16:creationId xmlns:a16="http://schemas.microsoft.com/office/drawing/2014/main" id="{934D365D-3F77-7820-4B44-91993C7A8072}"/>
              </a:ext>
            </a:extLst>
          </p:cNvPr>
          <p:cNvSpPr/>
          <p:nvPr/>
        </p:nvSpPr>
        <p:spPr>
          <a:xfrm>
            <a:off x="14325600" y="2677206"/>
            <a:ext cx="3124200" cy="4212189"/>
          </a:xfrm>
          <a:prstGeom prst="rect">
            <a:avLst/>
          </a:prstGeom>
          <a:solidFill>
            <a:srgbClr val="000000">
              <a:alpha val="0"/>
            </a:srgbClr>
          </a:solidFill>
          <a:ln w="952500" cap="sq">
            <a:solidFill>
              <a:srgbClr val="14A01E"/>
            </a:solidFill>
            <a:prstDash val="solid"/>
            <a:miter/>
          </a:ln>
        </p:spPr>
        <p:txBody>
          <a:bodyPr/>
          <a:lstStyle/>
          <a:p>
            <a:endParaRPr lang="en-US">
              <a:solidFill>
                <a:schemeClr val="tx1"/>
              </a:solidFill>
            </a:endParaRPr>
          </a:p>
        </p:txBody>
      </p:sp>
      <p:pic>
        <p:nvPicPr>
          <p:cNvPr id="13" name="Picture 12">
            <a:extLst>
              <a:ext uri="{FF2B5EF4-FFF2-40B4-BE49-F238E27FC236}">
                <a16:creationId xmlns:a16="http://schemas.microsoft.com/office/drawing/2014/main" id="{19318587-C012-D1D3-89AD-F9DFE456C0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5885" y="2424347"/>
            <a:ext cx="3538429" cy="4717905"/>
          </a:xfrm>
          <a:prstGeom prst="rect">
            <a:avLst/>
          </a:prstGeom>
        </p:spPr>
      </p:pic>
      <p:pic>
        <p:nvPicPr>
          <p:cNvPr id="15" name="Picture 14">
            <a:extLst>
              <a:ext uri="{FF2B5EF4-FFF2-40B4-BE49-F238E27FC236}">
                <a16:creationId xmlns:a16="http://schemas.microsoft.com/office/drawing/2014/main" id="{DF9EC486-BB75-C55F-B505-EEA1BD778CBB}"/>
              </a:ext>
            </a:extLst>
          </p:cNvPr>
          <p:cNvPicPr>
            <a:picLocks noChangeAspect="1"/>
          </p:cNvPicPr>
          <p:nvPr/>
        </p:nvPicPr>
        <p:blipFill>
          <a:blip r:embed="rId3" cstate="print">
            <a:extLst>
              <a:ext uri="{28A0092B-C50C-407E-A947-70E740481C1C}">
                <a14:useLocalDpi xmlns:a14="http://schemas.microsoft.com/office/drawing/2010/main" val="0"/>
              </a:ext>
            </a:extLst>
          </a:blip>
          <a:srcRect l="6265" t="13704" r="3580"/>
          <a:stretch/>
        </p:blipFill>
        <p:spPr>
          <a:xfrm>
            <a:off x="9698885" y="2424345"/>
            <a:ext cx="3538429" cy="4717905"/>
          </a:xfrm>
          <a:prstGeom prst="rect">
            <a:avLst/>
          </a:prstGeom>
        </p:spPr>
      </p:pic>
      <p:pic>
        <p:nvPicPr>
          <p:cNvPr id="17" name="Picture 16">
            <a:extLst>
              <a:ext uri="{FF2B5EF4-FFF2-40B4-BE49-F238E27FC236}">
                <a16:creationId xmlns:a16="http://schemas.microsoft.com/office/drawing/2014/main" id="{36FA2526-2427-A8BF-F6AC-C70D879333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285" y="2424346"/>
            <a:ext cx="3538429" cy="4717905"/>
          </a:xfrm>
          <a:prstGeom prst="rect">
            <a:avLst/>
          </a:prstGeom>
        </p:spPr>
      </p:pic>
      <p:pic>
        <p:nvPicPr>
          <p:cNvPr id="19" name="Picture 18">
            <a:extLst>
              <a:ext uri="{FF2B5EF4-FFF2-40B4-BE49-F238E27FC236}">
                <a16:creationId xmlns:a16="http://schemas.microsoft.com/office/drawing/2014/main" id="{14D0C552-6E96-5455-CA83-E9EB6195C765}"/>
              </a:ext>
            </a:extLst>
          </p:cNvPr>
          <p:cNvPicPr>
            <a:picLocks noChangeAspect="1"/>
          </p:cNvPicPr>
          <p:nvPr/>
        </p:nvPicPr>
        <p:blipFill>
          <a:blip r:embed="rId5">
            <a:extLst>
              <a:ext uri="{28A0092B-C50C-407E-A947-70E740481C1C}">
                <a14:useLocalDpi xmlns:a14="http://schemas.microsoft.com/office/drawing/2010/main" val="0"/>
              </a:ext>
            </a:extLst>
          </a:blip>
          <a:srcRect l="24074" t="23567" r="28518" b="21111"/>
          <a:stretch/>
        </p:blipFill>
        <p:spPr>
          <a:xfrm>
            <a:off x="14118485" y="2424345"/>
            <a:ext cx="3538429" cy="4717905"/>
          </a:xfrm>
          <a:prstGeom prst="rect">
            <a:avLst/>
          </a:prstGeom>
        </p:spPr>
      </p:pic>
      <p:sp>
        <p:nvSpPr>
          <p:cNvPr id="21" name="TextBox 20">
            <a:extLst>
              <a:ext uri="{FF2B5EF4-FFF2-40B4-BE49-F238E27FC236}">
                <a16:creationId xmlns:a16="http://schemas.microsoft.com/office/drawing/2014/main" id="{8D4C37BD-92D9-478A-E999-2B8E2D3A33FF}"/>
              </a:ext>
            </a:extLst>
          </p:cNvPr>
          <p:cNvSpPr txBox="1"/>
          <p:nvPr/>
        </p:nvSpPr>
        <p:spPr>
          <a:xfrm>
            <a:off x="1600199" y="8115300"/>
            <a:ext cx="2209800" cy="533400"/>
          </a:xfrm>
          <a:prstGeom prst="rect">
            <a:avLst/>
          </a:prstGeom>
          <a:solidFill>
            <a:srgbClr val="000000">
              <a:alpha val="0"/>
            </a:srgbClr>
          </a:solidFill>
          <a:ln w="952500" cap="sq">
            <a:solidFill>
              <a:srgbClr val="14A01E"/>
            </a:solidFill>
            <a:prstDash val="solid"/>
            <a:miter/>
          </a:ln>
        </p:spPr>
        <p:txBody>
          <a:bodyPr/>
          <a:lstStyle>
            <a:defPPr>
              <a:defRPr lang="en-US"/>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2000" b="1" spc="50" dirty="0">
                <a:ln w="0"/>
                <a:solidFill>
                  <a:schemeClr val="bg2"/>
                </a:solidFill>
                <a:effectLst>
                  <a:innerShdw blurRad="63500" dist="50800" dir="13500000">
                    <a:srgbClr val="000000">
                      <a:alpha val="50000"/>
                    </a:srgbClr>
                  </a:innerShdw>
                </a:effectLst>
              </a:rPr>
              <a:t>JKDMYY </a:t>
            </a:r>
            <a:r>
              <a:rPr lang="en-US" sz="2000" b="1" spc="50" dirty="0" err="1">
                <a:ln w="0"/>
                <a:solidFill>
                  <a:schemeClr val="bg2"/>
                </a:solidFill>
                <a:effectLst>
                  <a:innerShdw blurRad="63500" dist="50800" dir="13500000">
                    <a:srgbClr val="000000">
                      <a:alpha val="50000"/>
                    </a:srgbClr>
                  </a:innerShdw>
                </a:effectLst>
              </a:rPr>
              <a:t>Jayanetti</a:t>
            </a:r>
            <a:r>
              <a:rPr lang="en-US" sz="2000" b="1" spc="50" dirty="0">
                <a:ln w="0"/>
                <a:solidFill>
                  <a:schemeClr val="bg2"/>
                </a:solidFill>
                <a:effectLst>
                  <a:innerShdw blurRad="63500" dist="50800" dir="13500000">
                    <a:srgbClr val="000000">
                      <a:alpha val="50000"/>
                    </a:srgbClr>
                  </a:innerShdw>
                </a:effectLst>
              </a:rPr>
              <a:t> D/ADC/23/0023 </a:t>
            </a:r>
            <a:r>
              <a:rPr lang="en-US" dirty="0"/>
              <a:t>	</a:t>
            </a:r>
          </a:p>
          <a:p>
            <a:r>
              <a:rPr lang="en-US" dirty="0"/>
              <a:t>	</a:t>
            </a:r>
          </a:p>
        </p:txBody>
      </p:sp>
      <p:sp>
        <p:nvSpPr>
          <p:cNvPr id="22" name="TextBox 21">
            <a:extLst>
              <a:ext uri="{FF2B5EF4-FFF2-40B4-BE49-F238E27FC236}">
                <a16:creationId xmlns:a16="http://schemas.microsoft.com/office/drawing/2014/main" id="{27D362D9-6946-6D69-4FB4-1AD47634808F}"/>
              </a:ext>
            </a:extLst>
          </p:cNvPr>
          <p:cNvSpPr txBox="1"/>
          <p:nvPr/>
        </p:nvSpPr>
        <p:spPr>
          <a:xfrm>
            <a:off x="5943599" y="8115300"/>
            <a:ext cx="2209800" cy="533400"/>
          </a:xfrm>
          <a:prstGeom prst="rect">
            <a:avLst/>
          </a:prstGeom>
          <a:solidFill>
            <a:srgbClr val="000000">
              <a:alpha val="0"/>
            </a:srgbClr>
          </a:solidFill>
          <a:ln w="952500" cap="sq">
            <a:solidFill>
              <a:srgbClr val="14A01E"/>
            </a:solidFill>
            <a:prstDash val="solid"/>
            <a:miter/>
          </a:ln>
        </p:spPr>
        <p:txBody>
          <a:bodyPr/>
          <a:lstStyle>
            <a:defPPr>
              <a:defRPr lang="en-US"/>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2000" b="1" spc="50" dirty="0">
                <a:ln w="0"/>
                <a:solidFill>
                  <a:schemeClr val="bg2"/>
                </a:solidFill>
                <a:effectLst>
                  <a:innerShdw blurRad="63500" dist="50800" dir="13500000">
                    <a:srgbClr val="000000">
                      <a:alpha val="50000"/>
                    </a:srgbClr>
                  </a:innerShdw>
                </a:effectLst>
              </a:rPr>
              <a:t>MBF Amna D/ADC/23/0014 </a:t>
            </a:r>
            <a:r>
              <a:rPr lang="en-US" dirty="0"/>
              <a:t>	</a:t>
            </a:r>
          </a:p>
          <a:p>
            <a:r>
              <a:rPr lang="en-US" dirty="0"/>
              <a:t>	</a:t>
            </a:r>
          </a:p>
        </p:txBody>
      </p:sp>
      <p:sp>
        <p:nvSpPr>
          <p:cNvPr id="23" name="TextBox 22">
            <a:extLst>
              <a:ext uri="{FF2B5EF4-FFF2-40B4-BE49-F238E27FC236}">
                <a16:creationId xmlns:a16="http://schemas.microsoft.com/office/drawing/2014/main" id="{DF907C24-F4BF-6BF1-D769-1006FBDCDC4B}"/>
              </a:ext>
            </a:extLst>
          </p:cNvPr>
          <p:cNvSpPr txBox="1"/>
          <p:nvPr/>
        </p:nvSpPr>
        <p:spPr>
          <a:xfrm>
            <a:off x="10363199" y="8115300"/>
            <a:ext cx="2209800" cy="533400"/>
          </a:xfrm>
          <a:prstGeom prst="rect">
            <a:avLst/>
          </a:prstGeom>
          <a:solidFill>
            <a:srgbClr val="000000">
              <a:alpha val="0"/>
            </a:srgbClr>
          </a:solidFill>
          <a:ln w="952500" cap="sq">
            <a:solidFill>
              <a:srgbClr val="14A01E"/>
            </a:solidFill>
            <a:prstDash val="solid"/>
            <a:miter/>
          </a:ln>
        </p:spPr>
        <p:txBody>
          <a:bodyPr/>
          <a:lstStyle>
            <a:defPPr>
              <a:defRPr lang="en-US"/>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2000" b="1" spc="50" dirty="0">
                <a:ln w="0"/>
                <a:solidFill>
                  <a:schemeClr val="bg2"/>
                </a:solidFill>
                <a:effectLst>
                  <a:innerShdw blurRad="63500" dist="50800" dir="13500000">
                    <a:srgbClr val="000000">
                      <a:alpha val="50000"/>
                    </a:srgbClr>
                  </a:innerShdw>
                </a:effectLst>
              </a:rPr>
              <a:t>HTSH Samadhi D/ADC/23/0006 </a:t>
            </a:r>
            <a:r>
              <a:rPr lang="en-US" dirty="0"/>
              <a:t>	</a:t>
            </a:r>
          </a:p>
          <a:p>
            <a:r>
              <a:rPr lang="en-US" dirty="0"/>
              <a:t>	</a:t>
            </a:r>
          </a:p>
        </p:txBody>
      </p:sp>
      <p:sp>
        <p:nvSpPr>
          <p:cNvPr id="24" name="TextBox 23">
            <a:extLst>
              <a:ext uri="{FF2B5EF4-FFF2-40B4-BE49-F238E27FC236}">
                <a16:creationId xmlns:a16="http://schemas.microsoft.com/office/drawing/2014/main" id="{797FFAEF-37C4-EA89-BE71-E9F2B3C261C4}"/>
              </a:ext>
            </a:extLst>
          </p:cNvPr>
          <p:cNvSpPr txBox="1"/>
          <p:nvPr/>
        </p:nvSpPr>
        <p:spPr>
          <a:xfrm>
            <a:off x="14782799" y="8115300"/>
            <a:ext cx="2209800" cy="533400"/>
          </a:xfrm>
          <a:prstGeom prst="rect">
            <a:avLst/>
          </a:prstGeom>
          <a:solidFill>
            <a:srgbClr val="000000">
              <a:alpha val="0"/>
            </a:srgbClr>
          </a:solidFill>
          <a:ln w="952500" cap="sq">
            <a:solidFill>
              <a:srgbClr val="14A01E"/>
            </a:solidFill>
            <a:prstDash val="solid"/>
            <a:miter/>
          </a:ln>
        </p:spPr>
        <p:txBody>
          <a:bodyPr/>
          <a:lstStyle>
            <a:defPPr>
              <a:defRPr lang="en-US"/>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2000" b="1" spc="50" dirty="0">
                <a:ln w="0"/>
                <a:solidFill>
                  <a:schemeClr val="bg2"/>
                </a:solidFill>
                <a:effectLst>
                  <a:innerShdw blurRad="63500" dist="50800" dir="13500000">
                    <a:srgbClr val="000000">
                      <a:alpha val="50000"/>
                    </a:srgbClr>
                  </a:innerShdw>
                </a:effectLst>
              </a:rPr>
              <a:t>KGT </a:t>
            </a:r>
            <a:r>
              <a:rPr lang="en-US" sz="2000" b="1" spc="50" dirty="0" err="1">
                <a:ln w="0"/>
                <a:solidFill>
                  <a:schemeClr val="bg2"/>
                </a:solidFill>
                <a:effectLst>
                  <a:innerShdw blurRad="63500" dist="50800" dir="13500000">
                    <a:srgbClr val="000000">
                      <a:alpha val="50000"/>
                    </a:srgbClr>
                  </a:innerShdw>
                </a:effectLst>
              </a:rPr>
              <a:t>Randika</a:t>
            </a:r>
            <a:r>
              <a:rPr lang="en-US" sz="2000" b="1" spc="50" dirty="0">
                <a:ln w="0"/>
                <a:solidFill>
                  <a:schemeClr val="bg2"/>
                </a:solidFill>
                <a:effectLst>
                  <a:innerShdw blurRad="63500" dist="50800" dir="13500000">
                    <a:srgbClr val="000000">
                      <a:alpha val="50000"/>
                    </a:srgbClr>
                  </a:innerShdw>
                </a:effectLst>
              </a:rPr>
              <a:t> D/ADC/23/0024 </a:t>
            </a:r>
            <a:r>
              <a:rPr lang="en-US" dirty="0"/>
              <a:t>	</a:t>
            </a:r>
          </a:p>
          <a:p>
            <a:r>
              <a:rPr lang="en-US" dirty="0"/>
              <a:t>	</a:t>
            </a:r>
          </a:p>
        </p:txBody>
      </p:sp>
      <p:sp>
        <p:nvSpPr>
          <p:cNvPr id="26" name="TextBox 25">
            <a:extLst>
              <a:ext uri="{FF2B5EF4-FFF2-40B4-BE49-F238E27FC236}">
                <a16:creationId xmlns:a16="http://schemas.microsoft.com/office/drawing/2014/main" id="{E038A0AE-8120-8B50-873E-397E1AEC0490}"/>
              </a:ext>
            </a:extLst>
          </p:cNvPr>
          <p:cNvSpPr txBox="1"/>
          <p:nvPr/>
        </p:nvSpPr>
        <p:spPr>
          <a:xfrm>
            <a:off x="3387970" y="477411"/>
            <a:ext cx="10445260" cy="1272015"/>
          </a:xfrm>
          <a:prstGeom prst="rect">
            <a:avLst/>
          </a:prstGeom>
          <a:noFill/>
        </p:spPr>
        <p:txBody>
          <a:bodyPr wrap="square">
            <a:spAutoFit/>
          </a:bodyPr>
          <a:lstStyle/>
          <a:p>
            <a:pPr algn="ctr">
              <a:lnSpc>
                <a:spcPts val="10248"/>
              </a:lnSpc>
              <a:spcBef>
                <a:spcPct val="0"/>
              </a:spcBef>
            </a:pPr>
            <a:r>
              <a:rPr lang="en-US" sz="6000" dirty="0">
                <a:solidFill>
                  <a:srgbClr val="14A01E"/>
                </a:solidFill>
                <a:latin typeface="Open Sans Extra Bold"/>
                <a:ea typeface="Open Sans Extra Bold"/>
                <a:cs typeface="Open Sans Extra Bold"/>
                <a:sym typeface="Open Sans Extra Bold"/>
              </a:rPr>
              <a:t> OUR TEAM</a:t>
            </a:r>
          </a:p>
        </p:txBody>
      </p:sp>
    </p:spTree>
    <p:extLst>
      <p:ext uri="{BB962C8B-B14F-4D97-AF65-F5344CB8AC3E}">
        <p14:creationId xmlns:p14="http://schemas.microsoft.com/office/powerpoint/2010/main" val="4224154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387852" y="4298017"/>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a:solidFill>
                  <a:srgbClr val="14A01E"/>
                </a:solidFill>
                <a:latin typeface="Open Sans Extra Bold"/>
                <a:ea typeface="Open Sans Extra Bold"/>
                <a:cs typeface="Open Sans Extra Bold"/>
                <a:sym typeface="Open Sans Extra Bold"/>
              </a:rPr>
              <a:t>THANK YOU!</a:t>
            </a:r>
          </a:p>
        </p:txBody>
      </p:sp>
      <p:sp>
        <p:nvSpPr>
          <p:cNvPr id="3" name="Freeform 3"/>
          <p:cNvSpPr/>
          <p:nvPr/>
        </p:nvSpPr>
        <p:spPr>
          <a:xfrm>
            <a:off x="12398912" y="967949"/>
            <a:ext cx="5889088" cy="8229600"/>
          </a:xfrm>
          <a:custGeom>
            <a:avLst/>
            <a:gdLst/>
            <a:ahLst/>
            <a:cxnLst/>
            <a:rect l="l" t="t" r="r" b="b"/>
            <a:pathLst>
              <a:path w="5889088" h="8229600">
                <a:moveTo>
                  <a:pt x="0" y="0"/>
                </a:moveTo>
                <a:lnTo>
                  <a:pt x="5889088" y="0"/>
                </a:lnTo>
                <a:lnTo>
                  <a:pt x="5889088" y="8229600"/>
                </a:lnTo>
                <a:lnTo>
                  <a:pt x="0" y="8229600"/>
                </a:lnTo>
                <a:lnTo>
                  <a:pt x="0" y="0"/>
                </a:lnTo>
                <a:close/>
              </a:path>
            </a:pathLst>
          </a:custGeom>
          <a:blipFill>
            <a:blip r:embed="rId2"/>
            <a:stretch>
              <a:fillRect t="-3703" b="-3703"/>
            </a:stretch>
          </a:blipFill>
        </p:spPr>
        <p:txBody>
          <a:bodyPr/>
          <a:lstStyle/>
          <a:p>
            <a:endParaRPr lang="en-US"/>
          </a:p>
        </p:txBody>
      </p:sp>
      <p:grpSp>
        <p:nvGrpSpPr>
          <p:cNvPr id="4" name="Group 4"/>
          <p:cNvGrpSpPr/>
          <p:nvPr/>
        </p:nvGrpSpPr>
        <p:grpSpPr>
          <a:xfrm>
            <a:off x="12398912" y="0"/>
            <a:ext cx="5889088" cy="756959"/>
            <a:chOff x="0" y="0"/>
            <a:chExt cx="1551036" cy="199364"/>
          </a:xfrm>
        </p:grpSpPr>
        <p:sp>
          <p:nvSpPr>
            <p:cNvPr id="5" name="Freeform 5"/>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BA7B"/>
            </a:solidFill>
            <a:ln cap="sq">
              <a:noFill/>
              <a:prstDash val="solid"/>
              <a:miter/>
            </a:ln>
          </p:spPr>
          <p:txBody>
            <a:bodyPr/>
            <a:lstStyle/>
            <a:p>
              <a:endParaRPr lang="en-US"/>
            </a:p>
          </p:txBody>
        </p:sp>
        <p:sp>
          <p:nvSpPr>
            <p:cNvPr id="6" name="TextBox 6"/>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2398912" y="9530041"/>
            <a:ext cx="5889088" cy="756959"/>
            <a:chOff x="0" y="0"/>
            <a:chExt cx="1551036" cy="199364"/>
          </a:xfrm>
        </p:grpSpPr>
        <p:sp>
          <p:nvSpPr>
            <p:cNvPr id="8" name="Freeform 8"/>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BA7B"/>
            </a:solidFill>
            <a:ln cap="sq">
              <a:noFill/>
              <a:prstDash val="solid"/>
              <a:miter/>
            </a:ln>
          </p:spPr>
          <p:txBody>
            <a:bodyPr/>
            <a:lstStyle/>
            <a:p>
              <a:endParaRPr lang="en-US"/>
            </a:p>
          </p:txBody>
        </p:sp>
        <p:sp>
          <p:nvSpPr>
            <p:cNvPr id="9" name="TextBox 9"/>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2387852" y="2563547"/>
            <a:ext cx="588438" cy="597010"/>
          </a:xfrm>
          <a:custGeom>
            <a:avLst/>
            <a:gdLst/>
            <a:ahLst/>
            <a:cxnLst/>
            <a:rect l="l" t="t" r="r" b="b"/>
            <a:pathLst>
              <a:path w="588438" h="597010">
                <a:moveTo>
                  <a:pt x="0" y="0"/>
                </a:moveTo>
                <a:lnTo>
                  <a:pt x="588437" y="0"/>
                </a:lnTo>
                <a:lnTo>
                  <a:pt x="588437" y="597011"/>
                </a:lnTo>
                <a:lnTo>
                  <a:pt x="0" y="5970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TextBox 12"/>
          <p:cNvSpPr txBox="1"/>
          <p:nvPr/>
        </p:nvSpPr>
        <p:spPr>
          <a:xfrm>
            <a:off x="2212649" y="3284896"/>
            <a:ext cx="1527280" cy="324891"/>
          </a:xfrm>
          <a:prstGeom prst="rect">
            <a:avLst/>
          </a:prstGeom>
        </p:spPr>
        <p:txBody>
          <a:bodyPr lIns="0" tIns="0" rIns="0" bIns="0" rtlCol="0" anchor="t">
            <a:spAutoFit/>
          </a:bodyPr>
          <a:lstStyle/>
          <a:p>
            <a:pPr algn="ctr">
              <a:lnSpc>
                <a:spcPts val="2567"/>
              </a:lnSpc>
              <a:spcBef>
                <a:spcPct val="0"/>
              </a:spcBef>
            </a:pPr>
            <a:r>
              <a:rPr lang="en-US" sz="1834" b="1" spc="-36">
                <a:solidFill>
                  <a:srgbClr val="14A01E"/>
                </a:solidFill>
                <a:latin typeface="Poppins Bold"/>
                <a:ea typeface="Poppins Bold"/>
                <a:cs typeface="Poppins Bold"/>
                <a:sym typeface="Poppins Bold"/>
              </a:rPr>
              <a:t>GreenMinds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A01E"/>
            </a:solidFill>
            <a:ln cap="sq">
              <a:noFill/>
              <a:prstDash val="solid"/>
              <a:miter/>
            </a:ln>
          </p:spPr>
          <p:txBody>
            <a:bodyPr/>
            <a:lstStyle/>
            <a:p>
              <a:endParaRPr lang="en-US"/>
            </a:p>
          </p:txBody>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641132"/>
            <a:ext cx="6760246" cy="1244690"/>
          </a:xfrm>
          <a:prstGeom prst="rect">
            <a:avLst/>
          </a:prstGeom>
        </p:spPr>
        <p:txBody>
          <a:bodyPr lIns="0" tIns="0" rIns="0" bIns="0" rtlCol="0" anchor="t">
            <a:spAutoFit/>
          </a:bodyPr>
          <a:lstStyle/>
          <a:p>
            <a:pPr algn="l">
              <a:lnSpc>
                <a:spcPts val="10248"/>
              </a:lnSpc>
              <a:spcBef>
                <a:spcPct val="0"/>
              </a:spcBef>
            </a:pPr>
            <a:r>
              <a:rPr lang="en-US" sz="7320">
                <a:solidFill>
                  <a:srgbClr val="14A01E"/>
                </a:solidFill>
                <a:latin typeface="Open Sans Extra Bold"/>
                <a:ea typeface="Open Sans Extra Bold"/>
                <a:cs typeface="Open Sans Extra Bold"/>
                <a:sym typeface="Open Sans Extra Bold"/>
              </a:rPr>
              <a:t>Overview</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A01E"/>
            </a:solidFill>
            <a:ln w="952500" cap="sq">
              <a:solidFill>
                <a:srgbClr val="14A01E"/>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stretch>
              <a:fillRect l="-2387" r="-2387"/>
            </a:stretch>
          </a:blipFill>
        </p:spPr>
        <p:txBody>
          <a:bodyPr/>
          <a:lstStyle/>
          <a:p>
            <a:endParaRPr lang="en-US"/>
          </a:p>
        </p:txBody>
      </p:sp>
      <p:sp>
        <p:nvSpPr>
          <p:cNvPr id="11" name="TextBox 11"/>
          <p:cNvSpPr txBox="1"/>
          <p:nvPr/>
        </p:nvSpPr>
        <p:spPr>
          <a:xfrm>
            <a:off x="3663160" y="3397227"/>
            <a:ext cx="3773019"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Introduction</a:t>
            </a:r>
          </a:p>
        </p:txBody>
      </p:sp>
      <p:sp>
        <p:nvSpPr>
          <p:cNvPr id="12" name="TextBox 12"/>
          <p:cNvSpPr txBox="1"/>
          <p:nvPr/>
        </p:nvSpPr>
        <p:spPr>
          <a:xfrm>
            <a:off x="8483149" y="3397227"/>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03</a:t>
            </a:r>
          </a:p>
        </p:txBody>
      </p:sp>
      <p:sp>
        <p:nvSpPr>
          <p:cNvPr id="13" name="Freeform 13"/>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4"/>
          <p:cNvSpPr txBox="1"/>
          <p:nvPr/>
        </p:nvSpPr>
        <p:spPr>
          <a:xfrm>
            <a:off x="3663160" y="4022734"/>
            <a:ext cx="414302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Problems</a:t>
            </a:r>
          </a:p>
        </p:txBody>
      </p:sp>
      <p:sp>
        <p:nvSpPr>
          <p:cNvPr id="15" name="TextBox 15"/>
          <p:cNvSpPr txBox="1"/>
          <p:nvPr/>
        </p:nvSpPr>
        <p:spPr>
          <a:xfrm>
            <a:off x="8483149" y="4022734"/>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04</a:t>
            </a:r>
          </a:p>
        </p:txBody>
      </p:sp>
      <p:sp>
        <p:nvSpPr>
          <p:cNvPr id="16" name="Freeform 16"/>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7"/>
          <p:cNvSpPr txBox="1"/>
          <p:nvPr/>
        </p:nvSpPr>
        <p:spPr>
          <a:xfrm>
            <a:off x="3663160" y="4647971"/>
            <a:ext cx="4652520"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Solutions</a:t>
            </a:r>
          </a:p>
        </p:txBody>
      </p:sp>
      <p:sp>
        <p:nvSpPr>
          <p:cNvPr id="18" name="TextBox 18"/>
          <p:cNvSpPr txBox="1"/>
          <p:nvPr/>
        </p:nvSpPr>
        <p:spPr>
          <a:xfrm>
            <a:off x="8483149" y="464797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05</a:t>
            </a:r>
          </a:p>
        </p:txBody>
      </p:sp>
      <p:sp>
        <p:nvSpPr>
          <p:cNvPr id="19" name="Freeform 19"/>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TextBox 20"/>
          <p:cNvSpPr txBox="1"/>
          <p:nvPr/>
        </p:nvSpPr>
        <p:spPr>
          <a:xfrm>
            <a:off x="3663160" y="5273478"/>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Objectives</a:t>
            </a:r>
          </a:p>
        </p:txBody>
      </p:sp>
      <p:sp>
        <p:nvSpPr>
          <p:cNvPr id="21" name="TextBox 21"/>
          <p:cNvSpPr txBox="1"/>
          <p:nvPr/>
        </p:nvSpPr>
        <p:spPr>
          <a:xfrm>
            <a:off x="8483149" y="527347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06</a:t>
            </a:r>
          </a:p>
        </p:txBody>
      </p:sp>
      <p:sp>
        <p:nvSpPr>
          <p:cNvPr id="22" name="Freeform 22"/>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TextBox 23"/>
          <p:cNvSpPr txBox="1"/>
          <p:nvPr/>
        </p:nvSpPr>
        <p:spPr>
          <a:xfrm>
            <a:off x="3663160" y="5898715"/>
            <a:ext cx="4819989"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Travel Request Application</a:t>
            </a:r>
          </a:p>
        </p:txBody>
      </p:sp>
      <p:sp>
        <p:nvSpPr>
          <p:cNvPr id="24" name="TextBox 24"/>
          <p:cNvSpPr txBox="1"/>
          <p:nvPr/>
        </p:nvSpPr>
        <p:spPr>
          <a:xfrm>
            <a:off x="8483149" y="5898715"/>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07</a:t>
            </a:r>
          </a:p>
        </p:txBody>
      </p:sp>
      <p:sp>
        <p:nvSpPr>
          <p:cNvPr id="25" name="Freeform 25"/>
          <p:cNvSpPr/>
          <p:nvPr/>
        </p:nvSpPr>
        <p:spPr>
          <a:xfrm rot="5400000">
            <a:off x="2912435" y="659944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TextBox 26"/>
          <p:cNvSpPr txBox="1"/>
          <p:nvPr/>
        </p:nvSpPr>
        <p:spPr>
          <a:xfrm>
            <a:off x="3663160" y="6524221"/>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Responsive App</a:t>
            </a:r>
          </a:p>
        </p:txBody>
      </p:sp>
      <p:sp>
        <p:nvSpPr>
          <p:cNvPr id="27" name="TextBox 27"/>
          <p:cNvSpPr txBox="1"/>
          <p:nvPr/>
        </p:nvSpPr>
        <p:spPr>
          <a:xfrm>
            <a:off x="8483149" y="652422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08</a:t>
            </a:r>
          </a:p>
        </p:txBody>
      </p:sp>
      <p:sp>
        <p:nvSpPr>
          <p:cNvPr id="28" name="Freeform 28"/>
          <p:cNvSpPr/>
          <p:nvPr/>
        </p:nvSpPr>
        <p:spPr>
          <a:xfrm rot="5400000">
            <a:off x="2912435" y="7224684"/>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9" name="TextBox 29"/>
          <p:cNvSpPr txBox="1"/>
          <p:nvPr/>
        </p:nvSpPr>
        <p:spPr>
          <a:xfrm>
            <a:off x="3663160" y="7149458"/>
            <a:ext cx="4579735"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Statistics</a:t>
            </a:r>
          </a:p>
        </p:txBody>
      </p:sp>
      <p:sp>
        <p:nvSpPr>
          <p:cNvPr id="30" name="TextBox 30"/>
          <p:cNvSpPr txBox="1"/>
          <p:nvPr/>
        </p:nvSpPr>
        <p:spPr>
          <a:xfrm>
            <a:off x="8483149" y="714945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10</a:t>
            </a:r>
          </a:p>
        </p:txBody>
      </p:sp>
      <p:sp>
        <p:nvSpPr>
          <p:cNvPr id="31" name="Freeform 31"/>
          <p:cNvSpPr/>
          <p:nvPr/>
        </p:nvSpPr>
        <p:spPr>
          <a:xfrm rot="5400000">
            <a:off x="2912435" y="785019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2" name="TextBox 32"/>
          <p:cNvSpPr txBox="1"/>
          <p:nvPr/>
        </p:nvSpPr>
        <p:spPr>
          <a:xfrm>
            <a:off x="3663160" y="7774965"/>
            <a:ext cx="4397771" cy="518066"/>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Application Demo</a:t>
            </a:r>
          </a:p>
        </p:txBody>
      </p:sp>
      <p:sp>
        <p:nvSpPr>
          <p:cNvPr id="33" name="TextBox 33"/>
          <p:cNvSpPr txBox="1"/>
          <p:nvPr/>
        </p:nvSpPr>
        <p:spPr>
          <a:xfrm>
            <a:off x="8483149" y="7774965"/>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11</a:t>
            </a:r>
          </a:p>
        </p:txBody>
      </p:sp>
      <p:sp>
        <p:nvSpPr>
          <p:cNvPr id="34" name="Freeform 31">
            <a:extLst>
              <a:ext uri="{FF2B5EF4-FFF2-40B4-BE49-F238E27FC236}">
                <a16:creationId xmlns:a16="http://schemas.microsoft.com/office/drawing/2014/main" id="{72191F67-BC4F-180C-3735-9D621931D462}"/>
              </a:ext>
            </a:extLst>
          </p:cNvPr>
          <p:cNvSpPr/>
          <p:nvPr/>
        </p:nvSpPr>
        <p:spPr>
          <a:xfrm rot="5400000">
            <a:off x="2912434" y="8558177"/>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TextBox 35">
            <a:extLst>
              <a:ext uri="{FF2B5EF4-FFF2-40B4-BE49-F238E27FC236}">
                <a16:creationId xmlns:a16="http://schemas.microsoft.com/office/drawing/2014/main" id="{CEFA4424-1B25-20F8-BAEC-14265A608CDD}"/>
              </a:ext>
            </a:extLst>
          </p:cNvPr>
          <p:cNvSpPr txBox="1"/>
          <p:nvPr/>
        </p:nvSpPr>
        <p:spPr>
          <a:xfrm>
            <a:off x="3608162" y="8430174"/>
            <a:ext cx="4452769" cy="579389"/>
          </a:xfrm>
          <a:prstGeom prst="rect">
            <a:avLst/>
          </a:prstGeom>
          <a:noFill/>
        </p:spPr>
        <p:txBody>
          <a:bodyPr wrap="square">
            <a:spAutoFit/>
          </a:bodyPr>
          <a:lstStyle/>
          <a:p>
            <a:pPr algn="l">
              <a:lnSpc>
                <a:spcPts val="3995"/>
              </a:lnSpc>
              <a:spcBef>
                <a:spcPct val="0"/>
              </a:spcBef>
            </a:pPr>
            <a:r>
              <a:rPr lang="en-US" sz="2850" spc="-57" dirty="0">
                <a:solidFill>
                  <a:srgbClr val="051D40"/>
                </a:solidFill>
                <a:latin typeface="Poppins"/>
                <a:ea typeface="Poppins"/>
                <a:cs typeface="Poppins"/>
                <a:sym typeface="Poppins"/>
              </a:rPr>
              <a:t>Our Team</a:t>
            </a:r>
          </a:p>
        </p:txBody>
      </p:sp>
      <p:sp>
        <p:nvSpPr>
          <p:cNvPr id="37" name="TextBox 33">
            <a:extLst>
              <a:ext uri="{FF2B5EF4-FFF2-40B4-BE49-F238E27FC236}">
                <a16:creationId xmlns:a16="http://schemas.microsoft.com/office/drawing/2014/main" id="{93031652-2E13-A113-E862-F8135E49FB57}"/>
              </a:ext>
            </a:extLst>
          </p:cNvPr>
          <p:cNvSpPr txBox="1"/>
          <p:nvPr/>
        </p:nvSpPr>
        <p:spPr>
          <a:xfrm>
            <a:off x="8483149" y="8545404"/>
            <a:ext cx="660851" cy="487185"/>
          </a:xfrm>
          <a:prstGeom prst="rect">
            <a:avLst/>
          </a:prstGeom>
        </p:spPr>
        <p:txBody>
          <a:bodyPr lIns="0" tIns="0" rIns="0" bIns="0" rtlCol="0" anchor="t">
            <a:spAutoFit/>
          </a:bodyPr>
          <a:lstStyle/>
          <a:p>
            <a:pPr algn="r">
              <a:lnSpc>
                <a:spcPts val="3995"/>
              </a:lnSpc>
              <a:spcBef>
                <a:spcPct val="0"/>
              </a:spcBef>
            </a:pPr>
            <a:r>
              <a:rPr lang="en-US" sz="2853" spc="-57" dirty="0">
                <a:solidFill>
                  <a:srgbClr val="051D40"/>
                </a:solidFill>
                <a:latin typeface="Poppins"/>
                <a:ea typeface="Poppins"/>
                <a:cs typeface="Poppins"/>
                <a:sym typeface="Poppins"/>
              </a:rPr>
              <a:t>13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txBody>
          <a:bodyPr/>
          <a:lstStyle/>
          <a:p>
            <a:endParaRPr lang="en-US"/>
          </a:p>
        </p:txBody>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BA7B"/>
            </a:solidFill>
            <a:ln cap="sq">
              <a:noFill/>
              <a:prstDash val="solid"/>
              <a:miter/>
            </a:ln>
          </p:spPr>
          <p:txBody>
            <a:bodyPr/>
            <a:lstStyle/>
            <a:p>
              <a:endParaRPr lang="en-US"/>
            </a:p>
          </p:txBody>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367558" y="2590556"/>
            <a:ext cx="11552885" cy="5105887"/>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A01E"/>
            </a:solidFill>
            <a:ln cap="sq">
              <a:noFill/>
              <a:prstDash val="solid"/>
              <a:miter/>
            </a:ln>
          </p:spPr>
          <p:txBody>
            <a:bodyPr/>
            <a:lstStyle/>
            <a:p>
              <a:endParaRPr lang="en-US"/>
            </a:p>
          </p:txBody>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Introduction</a:t>
            </a:r>
          </a:p>
        </p:txBody>
      </p:sp>
      <p:sp>
        <p:nvSpPr>
          <p:cNvPr id="10" name="TextBox 10"/>
          <p:cNvSpPr txBox="1"/>
          <p:nvPr/>
        </p:nvSpPr>
        <p:spPr>
          <a:xfrm>
            <a:off x="3367558" y="4236467"/>
            <a:ext cx="11363567" cy="2517677"/>
          </a:xfrm>
          <a:prstGeom prst="rect">
            <a:avLst/>
          </a:prstGeom>
        </p:spPr>
        <p:txBody>
          <a:bodyPr lIns="0" tIns="0" rIns="0" bIns="0" rtlCol="0" anchor="t">
            <a:spAutoFit/>
          </a:bodyPr>
          <a:lstStyle/>
          <a:p>
            <a:pPr algn="ctr">
              <a:lnSpc>
                <a:spcPts val="3288"/>
              </a:lnSpc>
              <a:spcBef>
                <a:spcPct val="0"/>
              </a:spcBef>
            </a:pPr>
            <a:r>
              <a:rPr lang="en-US" sz="2348" spc="-46" dirty="0">
                <a:solidFill>
                  <a:srgbClr val="FDFDFD"/>
                </a:solidFill>
                <a:latin typeface="Poppins"/>
                <a:ea typeface="Poppins"/>
                <a:cs typeface="Poppins"/>
                <a:sym typeface="Poppins"/>
              </a:rPr>
              <a:t>The Travel Request Application was developed using Microsoft Power Apps to address the challenge of managing travel requests efficiently. This presentation outlines the app's features, and the value it brings by automating the travel approval workflow. Its implementation significantly improves operational efficiency, making it meaningful and relevant to modern business processes.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14A01E"/>
            </a:solidFill>
          </p:spPr>
          <p:txBody>
            <a:bodyPr/>
            <a:lstStyle/>
            <a:p>
              <a:endParaRPr lang="en-US"/>
            </a:p>
          </p:txBody>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09132" y="1222804"/>
            <a:ext cx="7922504" cy="811528"/>
          </a:xfrm>
          <a:prstGeom prst="rect">
            <a:avLst/>
          </a:prstGeom>
        </p:spPr>
        <p:txBody>
          <a:bodyPr lIns="0" tIns="0" rIns="0" bIns="0" rtlCol="0" anchor="t">
            <a:spAutoFit/>
          </a:bodyPr>
          <a:lstStyle/>
          <a:p>
            <a:pPr marL="0" lvl="0" indent="0" algn="l">
              <a:lnSpc>
                <a:spcPts val="6720"/>
              </a:lnSpc>
              <a:spcBef>
                <a:spcPct val="0"/>
              </a:spcBef>
            </a:pPr>
            <a:r>
              <a:rPr lang="en-US" sz="4800" b="1" u="none" strike="noStrike">
                <a:solidFill>
                  <a:srgbClr val="14A01E"/>
                </a:solidFill>
                <a:latin typeface="Open Sans Extra Bold"/>
                <a:ea typeface="Open Sans Extra Bold"/>
                <a:cs typeface="Open Sans Extra Bold"/>
                <a:sym typeface="Open Sans Extra Bold"/>
              </a:rPr>
              <a:t>Problems</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780104" y="2180760"/>
            <a:ext cx="10124197" cy="4546396"/>
          </a:xfrm>
          <a:prstGeom prst="rect">
            <a:avLst/>
          </a:prstGeom>
        </p:spPr>
        <p:txBody>
          <a:bodyPr lIns="0" tIns="0" rIns="0" bIns="0" rtlCol="0" anchor="t">
            <a:spAutoFit/>
          </a:bodyPr>
          <a:lstStyle/>
          <a:p>
            <a:pPr algn="l">
              <a:lnSpc>
                <a:spcPts val="4036"/>
              </a:lnSpc>
            </a:pPr>
            <a:endParaRPr/>
          </a:p>
          <a:p>
            <a:pPr algn="l">
              <a:lnSpc>
                <a:spcPts val="4036"/>
              </a:lnSpc>
            </a:pPr>
            <a:r>
              <a:rPr lang="en-US" sz="2883" spc="-57">
                <a:solidFill>
                  <a:srgbClr val="051D40"/>
                </a:solidFill>
                <a:latin typeface="Poppins"/>
                <a:ea typeface="Poppins"/>
                <a:cs typeface="Poppins"/>
                <a:sym typeface="Poppins"/>
              </a:rPr>
              <a:t>In many organizations, the travel request process is </a:t>
            </a:r>
            <a:r>
              <a:rPr lang="en-US" sz="2883" b="1" spc="-57">
                <a:solidFill>
                  <a:srgbClr val="051D40"/>
                </a:solidFill>
                <a:latin typeface="Poppins Bold"/>
                <a:ea typeface="Poppins Bold"/>
                <a:cs typeface="Poppins Bold"/>
                <a:sym typeface="Poppins Bold"/>
              </a:rPr>
              <a:t>slow</a:t>
            </a:r>
            <a:r>
              <a:rPr lang="en-US" sz="2883" spc="-57">
                <a:solidFill>
                  <a:srgbClr val="051D40"/>
                </a:solidFill>
                <a:latin typeface="Poppins"/>
                <a:ea typeface="Poppins"/>
                <a:cs typeface="Poppins"/>
                <a:sym typeface="Poppins"/>
              </a:rPr>
              <a:t> and </a:t>
            </a:r>
            <a:r>
              <a:rPr lang="en-US" sz="2883" b="1" spc="-57">
                <a:solidFill>
                  <a:srgbClr val="051D40"/>
                </a:solidFill>
                <a:latin typeface="Poppins Bold"/>
                <a:ea typeface="Poppins Bold"/>
                <a:cs typeface="Poppins Bold"/>
                <a:sym typeface="Poppins Bold"/>
              </a:rPr>
              <a:t>cumbersome</a:t>
            </a:r>
            <a:r>
              <a:rPr lang="en-US" sz="2883" spc="-57">
                <a:solidFill>
                  <a:srgbClr val="051D40"/>
                </a:solidFill>
                <a:latin typeface="Poppins"/>
                <a:ea typeface="Poppins"/>
                <a:cs typeface="Poppins"/>
                <a:sym typeface="Poppins"/>
              </a:rPr>
              <a:t>, involving manual paperwork and multiple stages of approval. </a:t>
            </a:r>
          </a:p>
          <a:p>
            <a:pPr algn="l">
              <a:lnSpc>
                <a:spcPts val="4036"/>
              </a:lnSpc>
            </a:pPr>
            <a:endParaRPr lang="en-US" sz="2883" spc="-57">
              <a:solidFill>
                <a:srgbClr val="051D40"/>
              </a:solidFill>
              <a:latin typeface="Poppins"/>
              <a:ea typeface="Poppins"/>
              <a:cs typeface="Poppins"/>
              <a:sym typeface="Poppins"/>
            </a:endParaRPr>
          </a:p>
          <a:p>
            <a:pPr marL="0" lvl="0" indent="0" algn="l">
              <a:lnSpc>
                <a:spcPts val="4036"/>
              </a:lnSpc>
              <a:spcBef>
                <a:spcPct val="0"/>
              </a:spcBef>
            </a:pPr>
            <a:r>
              <a:rPr lang="en-US" sz="2883" spc="-57">
                <a:solidFill>
                  <a:srgbClr val="051D40"/>
                </a:solidFill>
                <a:latin typeface="Poppins"/>
                <a:ea typeface="Poppins"/>
                <a:cs typeface="Poppins"/>
                <a:sym typeface="Poppins"/>
              </a:rPr>
              <a:t>For example, an employee like Sarah may have to wait days or weeks for her travel request to be processed, with little visibility into the approval status. This can lead to delays and frustration.</a:t>
            </a:r>
          </a:p>
        </p:txBody>
      </p:sp>
      <p:grpSp>
        <p:nvGrpSpPr>
          <p:cNvPr id="10" name="Group 10"/>
          <p:cNvGrpSpPr>
            <a:grpSpLocks noChangeAspect="1"/>
          </p:cNvGrpSpPr>
          <p:nvPr/>
        </p:nvGrpSpPr>
        <p:grpSpPr>
          <a:xfrm>
            <a:off x="9966307" y="300249"/>
            <a:ext cx="8027935" cy="9598729"/>
            <a:chOff x="0" y="0"/>
            <a:chExt cx="8603361" cy="10286746"/>
          </a:xfrm>
        </p:grpSpPr>
        <p:sp>
          <p:nvSpPr>
            <p:cNvPr id="11" name="Freeform 11"/>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28002" r="-51461"/>
              </a:stretch>
            </a:blipFill>
          </p:spPr>
          <p:txBody>
            <a:bodyPr/>
            <a:lstStyle/>
            <a:p>
              <a:endParaRPr lang="en-US"/>
            </a:p>
          </p:txBody>
        </p:sp>
      </p:grpSp>
      <p:grpSp>
        <p:nvGrpSpPr>
          <p:cNvPr id="12" name="Group 12"/>
          <p:cNvGrpSpPr/>
          <p:nvPr/>
        </p:nvGrpSpPr>
        <p:grpSpPr>
          <a:xfrm>
            <a:off x="14700679" y="7074186"/>
            <a:ext cx="5946973" cy="59469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0" y="6718507"/>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A01E"/>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A01E"/>
            </a:solidFill>
          </p:spPr>
          <p:txBody>
            <a:bodyPr/>
            <a:lstStyle/>
            <a:p>
              <a:endParaRPr lang="en-US"/>
            </a:p>
          </p:txBody>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50066" cy="625006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en-US"/>
            </a:p>
          </p:txBody>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a:stretch>
            </a:blipFill>
          </p:spPr>
          <p:txBody>
            <a:bodyPr/>
            <a:lstStyle/>
            <a:p>
              <a:endParaRPr lang="en-US"/>
            </a:p>
          </p:txBody>
        </p:sp>
      </p:grpSp>
      <p:sp>
        <p:nvSpPr>
          <p:cNvPr id="11" name="TextBox 11"/>
          <p:cNvSpPr txBox="1"/>
          <p:nvPr/>
        </p:nvSpPr>
        <p:spPr>
          <a:xfrm>
            <a:off x="1028700" y="5599296"/>
            <a:ext cx="8414772" cy="2110588"/>
          </a:xfrm>
          <a:prstGeom prst="rect">
            <a:avLst/>
          </a:prstGeom>
        </p:spPr>
        <p:txBody>
          <a:bodyPr lIns="0" tIns="0" rIns="0" bIns="0" rtlCol="0" anchor="t">
            <a:spAutoFit/>
          </a:bodyPr>
          <a:lstStyle/>
          <a:p>
            <a:pPr marL="0" lvl="0" indent="0" algn="l">
              <a:lnSpc>
                <a:spcPts val="2843"/>
              </a:lnSpc>
              <a:spcBef>
                <a:spcPct val="0"/>
              </a:spcBef>
            </a:pPr>
            <a:r>
              <a:rPr lang="en-US" sz="2030" spc="-40">
                <a:solidFill>
                  <a:srgbClr val="14A01E"/>
                </a:solidFill>
                <a:latin typeface="Canva Sans"/>
                <a:ea typeface="Canva Sans"/>
                <a:cs typeface="Canva Sans"/>
                <a:sym typeface="Canva Sans"/>
              </a:rPr>
              <a:t>By implementing the Travel Request Application, the process becomes streamlined and automated, reducing administrative workload, ensuring timely approvals, and providing clear visibility throughout the approval chain. This improves efficiency, communication, and transparency, ultimately enhancing the overall workflow.</a:t>
            </a:r>
          </a:p>
        </p:txBody>
      </p:sp>
      <p:sp>
        <p:nvSpPr>
          <p:cNvPr id="12" name="TextBox 12"/>
          <p:cNvSpPr txBox="1"/>
          <p:nvPr/>
        </p:nvSpPr>
        <p:spPr>
          <a:xfrm>
            <a:off x="3331036" y="4509232"/>
            <a:ext cx="4155745" cy="768902"/>
          </a:xfrm>
          <a:prstGeom prst="rect">
            <a:avLst/>
          </a:prstGeom>
        </p:spPr>
        <p:txBody>
          <a:bodyPr lIns="0" tIns="0" rIns="0" bIns="0" rtlCol="0" anchor="t">
            <a:spAutoFit/>
          </a:bodyPr>
          <a:lstStyle/>
          <a:p>
            <a:pPr algn="l">
              <a:lnSpc>
                <a:spcPts val="6300"/>
              </a:lnSpc>
              <a:spcBef>
                <a:spcPct val="0"/>
              </a:spcBef>
            </a:pPr>
            <a:r>
              <a:rPr lang="en-US" sz="4500">
                <a:solidFill>
                  <a:srgbClr val="010101"/>
                </a:solidFill>
                <a:latin typeface="Open Sans Extra Bold"/>
                <a:ea typeface="Open Sans Extra Bold"/>
                <a:cs typeface="Open Sans Extra Bold"/>
                <a:sym typeface="Open Sans Extra Bold"/>
              </a:rPr>
              <a:t>Solution</a:t>
            </a:r>
          </a:p>
        </p:txBody>
      </p:sp>
      <p:sp>
        <p:nvSpPr>
          <p:cNvPr id="13" name="TextBox 13"/>
          <p:cNvSpPr txBox="1"/>
          <p:nvPr/>
        </p:nvSpPr>
        <p:spPr>
          <a:xfrm>
            <a:off x="439247" y="2907692"/>
            <a:ext cx="8844979" cy="1417670"/>
          </a:xfrm>
          <a:prstGeom prst="rect">
            <a:avLst/>
          </a:prstGeom>
        </p:spPr>
        <p:txBody>
          <a:bodyPr lIns="0" tIns="0" rIns="0" bIns="0" rtlCol="0" anchor="t">
            <a:spAutoFit/>
          </a:bodyPr>
          <a:lstStyle/>
          <a:p>
            <a:pPr algn="ctr">
              <a:lnSpc>
                <a:spcPts val="3760"/>
              </a:lnSpc>
              <a:spcBef>
                <a:spcPct val="0"/>
              </a:spcBef>
            </a:pPr>
            <a:r>
              <a:rPr lang="en-US" sz="2686">
                <a:solidFill>
                  <a:srgbClr val="14A01E"/>
                </a:solidFill>
                <a:latin typeface="Open Sans Extra Bold"/>
                <a:ea typeface="Open Sans Extra Bold"/>
                <a:cs typeface="Open Sans Extra Bold"/>
                <a:sym typeface="Open Sans Extra Bold"/>
              </a:rPr>
              <a:t>How can we streamline the travel request and approval process to reduce the administrative burden and improve efficiency?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A01E"/>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txBody>
          <a:bodyPr/>
          <a:lstStyle/>
          <a:p>
            <a:endParaRPr lang="en-US"/>
          </a:p>
        </p:txBody>
      </p:sp>
      <p:grpSp>
        <p:nvGrpSpPr>
          <p:cNvPr id="3" name="Group 3"/>
          <p:cNvGrpSpPr/>
          <p:nvPr/>
        </p:nvGrpSpPr>
        <p:grpSpPr>
          <a:xfrm>
            <a:off x="1028700" y="3503070"/>
            <a:ext cx="14586028" cy="5088907"/>
            <a:chOff x="0" y="0"/>
            <a:chExt cx="3841588" cy="1340288"/>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n-US"/>
            </a:p>
          </p:txBody>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798089" y="1966904"/>
            <a:ext cx="5775957"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Objectives</a:t>
            </a:r>
          </a:p>
        </p:txBody>
      </p:sp>
      <p:grpSp>
        <p:nvGrpSpPr>
          <p:cNvPr id="7" name="Group 7"/>
          <p:cNvGrpSpPr/>
          <p:nvPr/>
        </p:nvGrpSpPr>
        <p:grpSpPr>
          <a:xfrm>
            <a:off x="15573718" y="7940477"/>
            <a:ext cx="4693046" cy="469304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798089" y="6877357"/>
            <a:ext cx="3626451" cy="1489204"/>
          </a:xfrm>
          <a:prstGeom prst="rect">
            <a:avLst/>
          </a:prstGeom>
        </p:spPr>
        <p:txBody>
          <a:bodyPr lIns="0" tIns="0" rIns="0" bIns="0" rtlCol="0" anchor="t">
            <a:spAutoFit/>
          </a:bodyPr>
          <a:lstStyle/>
          <a:p>
            <a:pPr algn="ctr">
              <a:lnSpc>
                <a:spcPts val="2967"/>
              </a:lnSpc>
            </a:pPr>
            <a:r>
              <a:rPr lang="en-US" sz="2119" spc="-42">
                <a:solidFill>
                  <a:srgbClr val="14A01E"/>
                </a:solidFill>
                <a:latin typeface="Poppins"/>
                <a:ea typeface="Poppins"/>
                <a:cs typeface="Poppins"/>
                <a:sym typeface="Poppins"/>
              </a:rPr>
              <a:t>Securely store and manage request details in SharePoint for easy retrieval and audits.</a:t>
            </a:r>
          </a:p>
        </p:txBody>
      </p:sp>
      <p:sp>
        <p:nvSpPr>
          <p:cNvPr id="11" name="AutoShape 11"/>
          <p:cNvSpPr/>
          <p:nvPr/>
        </p:nvSpPr>
        <p:spPr>
          <a:xfrm>
            <a:off x="5938890" y="4181637"/>
            <a:ext cx="0" cy="4410340"/>
          </a:xfrm>
          <a:prstGeom prst="line">
            <a:avLst/>
          </a:prstGeom>
          <a:ln w="38100" cap="flat">
            <a:solidFill>
              <a:srgbClr val="145DA0"/>
            </a:solidFill>
            <a:prstDash val="solid"/>
            <a:headEnd type="none" w="sm" len="sm"/>
            <a:tailEnd type="none" w="sm" len="sm"/>
          </a:ln>
        </p:spPr>
        <p:txBody>
          <a:bodyPr/>
          <a:lstStyle/>
          <a:p>
            <a:endParaRPr lang="en-US"/>
          </a:p>
        </p:txBody>
      </p:sp>
      <p:sp>
        <p:nvSpPr>
          <p:cNvPr id="12" name="TextBox 12"/>
          <p:cNvSpPr txBox="1"/>
          <p:nvPr/>
        </p:nvSpPr>
        <p:spPr>
          <a:xfrm>
            <a:off x="1462920" y="5756734"/>
            <a:ext cx="3961619" cy="941653"/>
          </a:xfrm>
          <a:prstGeom prst="rect">
            <a:avLst/>
          </a:prstGeom>
        </p:spPr>
        <p:txBody>
          <a:bodyPr lIns="0" tIns="0" rIns="0" bIns="0" rtlCol="0" anchor="t">
            <a:spAutoFit/>
          </a:bodyPr>
          <a:lstStyle/>
          <a:p>
            <a:pPr algn="ctr">
              <a:lnSpc>
                <a:spcPts val="3759"/>
              </a:lnSpc>
              <a:spcBef>
                <a:spcPct val="0"/>
              </a:spcBef>
            </a:pPr>
            <a:r>
              <a:rPr lang="en-US" sz="2685">
                <a:solidFill>
                  <a:srgbClr val="14A01E"/>
                </a:solidFill>
                <a:latin typeface="Open Sans Extra Bold"/>
                <a:ea typeface="Open Sans Extra Bold"/>
                <a:cs typeface="Open Sans Extra Bold"/>
                <a:sym typeface="Open Sans Extra Bold"/>
              </a:rPr>
              <a:t>Improve Data Management</a:t>
            </a:r>
          </a:p>
        </p:txBody>
      </p:sp>
      <p:sp>
        <p:nvSpPr>
          <p:cNvPr id="13" name="TextBox 13"/>
          <p:cNvSpPr txBox="1"/>
          <p:nvPr/>
        </p:nvSpPr>
        <p:spPr>
          <a:xfrm>
            <a:off x="6665894" y="6830358"/>
            <a:ext cx="3678335" cy="1536204"/>
          </a:xfrm>
          <a:prstGeom prst="rect">
            <a:avLst/>
          </a:prstGeom>
        </p:spPr>
        <p:txBody>
          <a:bodyPr lIns="0" tIns="0" rIns="0" bIns="0" rtlCol="0" anchor="t">
            <a:spAutoFit/>
          </a:bodyPr>
          <a:lstStyle/>
          <a:p>
            <a:pPr algn="ctr">
              <a:lnSpc>
                <a:spcPts val="3002"/>
              </a:lnSpc>
            </a:pPr>
            <a:r>
              <a:rPr lang="en-US" sz="2144" spc="-42">
                <a:solidFill>
                  <a:srgbClr val="14A01E"/>
                </a:solidFill>
                <a:latin typeface="Poppins"/>
                <a:ea typeface="Poppins"/>
                <a:cs typeface="Poppins"/>
                <a:sym typeface="Poppins"/>
              </a:rPr>
              <a:t>Ensure faster approvals with automated notifications and task assignments.</a:t>
            </a:r>
          </a:p>
        </p:txBody>
      </p:sp>
      <p:sp>
        <p:nvSpPr>
          <p:cNvPr id="14" name="TextBox 14"/>
          <p:cNvSpPr txBox="1"/>
          <p:nvPr/>
        </p:nvSpPr>
        <p:spPr>
          <a:xfrm>
            <a:off x="6834906" y="5781639"/>
            <a:ext cx="3252445" cy="941653"/>
          </a:xfrm>
          <a:prstGeom prst="rect">
            <a:avLst/>
          </a:prstGeom>
        </p:spPr>
        <p:txBody>
          <a:bodyPr lIns="0" tIns="0" rIns="0" bIns="0" rtlCol="0" anchor="t">
            <a:spAutoFit/>
          </a:bodyPr>
          <a:lstStyle/>
          <a:p>
            <a:pPr algn="ctr">
              <a:lnSpc>
                <a:spcPts val="3759"/>
              </a:lnSpc>
              <a:spcBef>
                <a:spcPct val="0"/>
              </a:spcBef>
            </a:pPr>
            <a:r>
              <a:rPr lang="en-US" sz="2685">
                <a:solidFill>
                  <a:srgbClr val="14A01E"/>
                </a:solidFill>
                <a:latin typeface="Open Sans Extra Bold"/>
                <a:ea typeface="Open Sans Extra Bold"/>
                <a:cs typeface="Open Sans Extra Bold"/>
                <a:sym typeface="Open Sans Extra Bold"/>
              </a:rPr>
              <a:t>Enhance Approval Efficiency</a:t>
            </a:r>
          </a:p>
        </p:txBody>
      </p:sp>
      <p:sp>
        <p:nvSpPr>
          <p:cNvPr id="15" name="TextBox 15"/>
          <p:cNvSpPr txBox="1"/>
          <p:nvPr/>
        </p:nvSpPr>
        <p:spPr>
          <a:xfrm>
            <a:off x="11068582" y="6831102"/>
            <a:ext cx="4161784" cy="1535460"/>
          </a:xfrm>
          <a:prstGeom prst="rect">
            <a:avLst/>
          </a:prstGeom>
        </p:spPr>
        <p:txBody>
          <a:bodyPr lIns="0" tIns="0" rIns="0" bIns="0" rtlCol="0" anchor="t">
            <a:spAutoFit/>
          </a:bodyPr>
          <a:lstStyle/>
          <a:p>
            <a:pPr algn="ctr">
              <a:lnSpc>
                <a:spcPts val="3043"/>
              </a:lnSpc>
            </a:pPr>
            <a:r>
              <a:rPr lang="en-US" sz="2173" spc="-43">
                <a:solidFill>
                  <a:srgbClr val="14A01E"/>
                </a:solidFill>
                <a:latin typeface="Poppins"/>
                <a:ea typeface="Poppins"/>
                <a:cs typeface="Poppins"/>
                <a:sym typeface="Poppins"/>
              </a:rPr>
              <a:t>Minimize the administrative burden by automating repetitive tasks and notifications.</a:t>
            </a:r>
          </a:p>
        </p:txBody>
      </p:sp>
      <p:sp>
        <p:nvSpPr>
          <p:cNvPr id="16" name="TextBox 16"/>
          <p:cNvSpPr txBox="1"/>
          <p:nvPr/>
        </p:nvSpPr>
        <p:spPr>
          <a:xfrm>
            <a:off x="10877177" y="5756734"/>
            <a:ext cx="4353189" cy="941653"/>
          </a:xfrm>
          <a:prstGeom prst="rect">
            <a:avLst/>
          </a:prstGeom>
        </p:spPr>
        <p:txBody>
          <a:bodyPr lIns="0" tIns="0" rIns="0" bIns="0" rtlCol="0" anchor="t">
            <a:spAutoFit/>
          </a:bodyPr>
          <a:lstStyle/>
          <a:p>
            <a:pPr algn="ctr">
              <a:lnSpc>
                <a:spcPts val="3759"/>
              </a:lnSpc>
              <a:spcBef>
                <a:spcPct val="0"/>
              </a:spcBef>
            </a:pPr>
            <a:r>
              <a:rPr lang="en-US" sz="2685">
                <a:solidFill>
                  <a:srgbClr val="14A01E"/>
                </a:solidFill>
                <a:latin typeface="Open Sans Extra Bold"/>
                <a:ea typeface="Open Sans Extra Bold"/>
                <a:cs typeface="Open Sans Extra Bold"/>
                <a:sym typeface="Open Sans Extra Bold"/>
              </a:rPr>
              <a:t>Reduce Administrative Workload</a:t>
            </a:r>
          </a:p>
        </p:txBody>
      </p:sp>
      <p:sp>
        <p:nvSpPr>
          <p:cNvPr id="17" name="AutoShape 17"/>
          <p:cNvSpPr/>
          <p:nvPr/>
        </p:nvSpPr>
        <p:spPr>
          <a:xfrm>
            <a:off x="10706179" y="4181637"/>
            <a:ext cx="0" cy="4410340"/>
          </a:xfrm>
          <a:prstGeom prst="line">
            <a:avLst/>
          </a:prstGeom>
          <a:ln w="38100" cap="flat">
            <a:solidFill>
              <a:srgbClr val="145DA0"/>
            </a:solidFill>
            <a:prstDash val="solid"/>
            <a:headEnd type="none" w="sm" len="sm"/>
            <a:tailEnd type="none" w="sm" len="sm"/>
          </a:ln>
        </p:spPr>
        <p:txBody>
          <a:bodyPr/>
          <a:lstStyle/>
          <a:p>
            <a:endParaRPr lang="en-US"/>
          </a:p>
        </p:txBody>
      </p:sp>
      <p:sp>
        <p:nvSpPr>
          <p:cNvPr id="18" name="Freeform 18"/>
          <p:cNvSpPr/>
          <p:nvPr/>
        </p:nvSpPr>
        <p:spPr>
          <a:xfrm>
            <a:off x="2842983" y="4286548"/>
            <a:ext cx="934694" cy="1142404"/>
          </a:xfrm>
          <a:custGeom>
            <a:avLst/>
            <a:gdLst/>
            <a:ahLst/>
            <a:cxnLst/>
            <a:rect l="l" t="t" r="r" b="b"/>
            <a:pathLst>
              <a:path w="934694" h="1142404">
                <a:moveTo>
                  <a:pt x="0" y="0"/>
                </a:moveTo>
                <a:lnTo>
                  <a:pt x="934694" y="0"/>
                </a:lnTo>
                <a:lnTo>
                  <a:pt x="934694" y="1142404"/>
                </a:lnTo>
                <a:lnTo>
                  <a:pt x="0" y="11424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Freeform 19"/>
          <p:cNvSpPr/>
          <p:nvPr/>
        </p:nvSpPr>
        <p:spPr>
          <a:xfrm>
            <a:off x="12334954" y="4286548"/>
            <a:ext cx="1661074" cy="1247315"/>
          </a:xfrm>
          <a:custGeom>
            <a:avLst/>
            <a:gdLst/>
            <a:ahLst/>
            <a:cxnLst/>
            <a:rect l="l" t="t" r="r" b="b"/>
            <a:pathLst>
              <a:path w="1661074" h="1247315">
                <a:moveTo>
                  <a:pt x="0" y="0"/>
                </a:moveTo>
                <a:lnTo>
                  <a:pt x="1661074" y="0"/>
                </a:lnTo>
                <a:lnTo>
                  <a:pt x="1661074" y="1247316"/>
                </a:lnTo>
                <a:lnTo>
                  <a:pt x="0" y="12473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0" name="Freeform 20"/>
          <p:cNvSpPr/>
          <p:nvPr/>
        </p:nvSpPr>
        <p:spPr>
          <a:xfrm>
            <a:off x="8021835" y="4382388"/>
            <a:ext cx="1122165" cy="1151476"/>
          </a:xfrm>
          <a:custGeom>
            <a:avLst/>
            <a:gdLst/>
            <a:ahLst/>
            <a:cxnLst/>
            <a:rect l="l" t="t" r="r" b="b"/>
            <a:pathLst>
              <a:path w="1122165" h="1151476">
                <a:moveTo>
                  <a:pt x="0" y="0"/>
                </a:moveTo>
                <a:lnTo>
                  <a:pt x="1122165" y="0"/>
                </a:lnTo>
                <a:lnTo>
                  <a:pt x="1122165" y="1151476"/>
                </a:lnTo>
                <a:lnTo>
                  <a:pt x="0" y="11514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A01E"/>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en-US"/>
          </a:p>
        </p:txBody>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en-US"/>
          </a:p>
        </p:txBody>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en-US"/>
          </a:p>
        </p:txBody>
      </p:sp>
      <p:grpSp>
        <p:nvGrpSpPr>
          <p:cNvPr id="5" name="Group 5"/>
          <p:cNvGrpSpPr/>
          <p:nvPr/>
        </p:nvGrpSpPr>
        <p:grpSpPr>
          <a:xfrm>
            <a:off x="12213997" y="3298645"/>
            <a:ext cx="5841799" cy="514665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en-US"/>
            </a:p>
          </p:txBody>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6224860" y="3298645"/>
            <a:ext cx="5841799" cy="5146658"/>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en-US"/>
            </a:p>
          </p:txBody>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32204" y="3298645"/>
            <a:ext cx="5841799" cy="5146658"/>
            <a:chOff x="0" y="0"/>
            <a:chExt cx="1554321" cy="1369365"/>
          </a:xfrm>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en-US"/>
            </a:p>
          </p:txBody>
        </p:sp>
        <p:sp>
          <p:nvSpPr>
            <p:cNvPr id="13" name="TextBox 13"/>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a:grpSpLocks noChangeAspect="1"/>
          </p:cNvGrpSpPr>
          <p:nvPr/>
        </p:nvGrpSpPr>
        <p:grpSpPr>
          <a:xfrm>
            <a:off x="384604" y="3447950"/>
            <a:ext cx="5570690" cy="3133474"/>
            <a:chOff x="0" y="0"/>
            <a:chExt cx="11289030" cy="6350000"/>
          </a:xfrm>
        </p:grpSpPr>
        <p:sp>
          <p:nvSpPr>
            <p:cNvPr id="21" name="Freeform 21"/>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55" r="-55"/>
              </a:stretch>
            </a:blipFill>
          </p:spPr>
          <p:txBody>
            <a:bodyPr/>
            <a:lstStyle/>
            <a:p>
              <a:endParaRPr lang="en-US"/>
            </a:p>
          </p:txBody>
        </p:sp>
      </p:grpSp>
      <p:grpSp>
        <p:nvGrpSpPr>
          <p:cNvPr id="22" name="Group 22"/>
          <p:cNvGrpSpPr>
            <a:grpSpLocks noChangeAspect="1"/>
          </p:cNvGrpSpPr>
          <p:nvPr/>
        </p:nvGrpSpPr>
        <p:grpSpPr>
          <a:xfrm>
            <a:off x="6358655" y="3447950"/>
            <a:ext cx="5570690" cy="3133474"/>
            <a:chOff x="0" y="0"/>
            <a:chExt cx="11289030" cy="6350000"/>
          </a:xfrm>
        </p:grpSpPr>
        <p:sp>
          <p:nvSpPr>
            <p:cNvPr id="23" name="Freeform 2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55" r="-55"/>
              </a:stretch>
            </a:blipFill>
          </p:spPr>
          <p:txBody>
            <a:bodyPr/>
            <a:lstStyle/>
            <a:p>
              <a:endParaRPr lang="en-US"/>
            </a:p>
          </p:txBody>
        </p:sp>
      </p:grpSp>
      <p:grpSp>
        <p:nvGrpSpPr>
          <p:cNvPr id="24" name="Group 24"/>
          <p:cNvGrpSpPr>
            <a:grpSpLocks noChangeAspect="1"/>
          </p:cNvGrpSpPr>
          <p:nvPr/>
        </p:nvGrpSpPr>
        <p:grpSpPr>
          <a:xfrm>
            <a:off x="12349552" y="3446286"/>
            <a:ext cx="5570690" cy="3133474"/>
            <a:chOff x="0" y="0"/>
            <a:chExt cx="11289030" cy="6350000"/>
          </a:xfrm>
        </p:grpSpPr>
        <p:sp>
          <p:nvSpPr>
            <p:cNvPr id="25" name="Freeform 2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t="-105" b="-105"/>
              </a:stretch>
            </a:blipFill>
          </p:spPr>
          <p:txBody>
            <a:bodyPr/>
            <a:lstStyle/>
            <a:p>
              <a:endParaRPr lang="en-US"/>
            </a:p>
          </p:txBody>
        </p:sp>
      </p:grpSp>
      <p:sp>
        <p:nvSpPr>
          <p:cNvPr id="26" name="TextBox 26"/>
          <p:cNvSpPr txBox="1"/>
          <p:nvPr/>
        </p:nvSpPr>
        <p:spPr>
          <a:xfrm>
            <a:off x="4420045" y="2044812"/>
            <a:ext cx="9447910" cy="879901"/>
          </a:xfrm>
          <a:prstGeom prst="rect">
            <a:avLst/>
          </a:prstGeom>
        </p:spPr>
        <p:txBody>
          <a:bodyPr lIns="0" tIns="0" rIns="0" bIns="0" rtlCol="0" anchor="t">
            <a:spAutoFit/>
          </a:bodyPr>
          <a:lstStyle/>
          <a:p>
            <a:pPr marL="0" lvl="0" indent="0" algn="ctr">
              <a:lnSpc>
                <a:spcPts val="7151"/>
              </a:lnSpc>
              <a:spcBef>
                <a:spcPct val="0"/>
              </a:spcBef>
            </a:pPr>
            <a:r>
              <a:rPr lang="en-US" sz="5108">
                <a:solidFill>
                  <a:srgbClr val="FDFDFD"/>
                </a:solidFill>
                <a:latin typeface="Open Sans Extra Bold"/>
                <a:ea typeface="Open Sans Extra Bold"/>
                <a:cs typeface="Open Sans Extra Bold"/>
                <a:sym typeface="Open Sans Extra Bold"/>
              </a:rPr>
              <a:t>Travel Request Application</a:t>
            </a:r>
          </a:p>
        </p:txBody>
      </p:sp>
      <p:sp>
        <p:nvSpPr>
          <p:cNvPr id="27" name="TextBox 27"/>
          <p:cNvSpPr txBox="1"/>
          <p:nvPr/>
        </p:nvSpPr>
        <p:spPr>
          <a:xfrm>
            <a:off x="6495061" y="7126422"/>
            <a:ext cx="5297877" cy="1296488"/>
          </a:xfrm>
          <a:prstGeom prst="rect">
            <a:avLst/>
          </a:prstGeom>
        </p:spPr>
        <p:txBody>
          <a:bodyPr lIns="0" tIns="0" rIns="0" bIns="0" rtlCol="0" anchor="t">
            <a:spAutoFit/>
          </a:bodyPr>
          <a:lstStyle/>
          <a:p>
            <a:pPr algn="ctr">
              <a:lnSpc>
                <a:spcPts val="2565"/>
              </a:lnSpc>
            </a:pPr>
            <a:r>
              <a:rPr lang="en-US" sz="1832" spc="-36">
                <a:solidFill>
                  <a:srgbClr val="051D40"/>
                </a:solidFill>
                <a:latin typeface="Poppins"/>
                <a:ea typeface="Poppins"/>
                <a:cs typeface="Poppins"/>
                <a:sym typeface="Poppins"/>
              </a:rPr>
              <a:t>Displays submitted requests with their current approval status (Pending, Approved, or Rejected).</a:t>
            </a:r>
          </a:p>
          <a:p>
            <a:pPr marL="0" lvl="0" indent="0" algn="ctr">
              <a:lnSpc>
                <a:spcPts val="2565"/>
              </a:lnSpc>
              <a:spcBef>
                <a:spcPct val="0"/>
              </a:spcBef>
            </a:pPr>
            <a:endParaRPr lang="en-US" sz="1832" spc="-36">
              <a:solidFill>
                <a:srgbClr val="051D40"/>
              </a:solidFill>
              <a:latin typeface="Poppins"/>
              <a:ea typeface="Poppins"/>
              <a:cs typeface="Poppins"/>
              <a:sym typeface="Poppins"/>
            </a:endParaRPr>
          </a:p>
        </p:txBody>
      </p:sp>
      <p:sp>
        <p:nvSpPr>
          <p:cNvPr id="28" name="TextBox 28"/>
          <p:cNvSpPr txBox="1"/>
          <p:nvPr/>
        </p:nvSpPr>
        <p:spPr>
          <a:xfrm>
            <a:off x="12491020" y="7126422"/>
            <a:ext cx="5297877" cy="1296488"/>
          </a:xfrm>
          <a:prstGeom prst="rect">
            <a:avLst/>
          </a:prstGeom>
        </p:spPr>
        <p:txBody>
          <a:bodyPr lIns="0" tIns="0" rIns="0" bIns="0" rtlCol="0" anchor="t">
            <a:spAutoFit/>
          </a:bodyPr>
          <a:lstStyle/>
          <a:p>
            <a:pPr algn="ctr">
              <a:lnSpc>
                <a:spcPts val="2565"/>
              </a:lnSpc>
            </a:pPr>
            <a:r>
              <a:rPr lang="en-US" sz="1832" spc="-36">
                <a:solidFill>
                  <a:srgbClr val="051D40"/>
                </a:solidFill>
                <a:latin typeface="Poppins"/>
                <a:ea typeface="Poppins"/>
                <a:cs typeface="Poppins"/>
                <a:sym typeface="Poppins"/>
              </a:rPr>
              <a:t>Shows all requests awaiting approval, enabling approvers to review, approve, or reject travel requests.</a:t>
            </a:r>
          </a:p>
          <a:p>
            <a:pPr marL="0" lvl="0" indent="0" algn="ctr">
              <a:lnSpc>
                <a:spcPts val="2565"/>
              </a:lnSpc>
              <a:spcBef>
                <a:spcPct val="0"/>
              </a:spcBef>
            </a:pPr>
            <a:endParaRPr lang="en-US" sz="1832" spc="-36">
              <a:solidFill>
                <a:srgbClr val="051D40"/>
              </a:solidFill>
              <a:latin typeface="Poppins"/>
              <a:ea typeface="Poppins"/>
              <a:cs typeface="Poppins"/>
              <a:sym typeface="Poppins"/>
            </a:endParaRPr>
          </a:p>
        </p:txBody>
      </p:sp>
      <p:sp>
        <p:nvSpPr>
          <p:cNvPr id="29" name="TextBox 29"/>
          <p:cNvSpPr txBox="1"/>
          <p:nvPr/>
        </p:nvSpPr>
        <p:spPr>
          <a:xfrm>
            <a:off x="1714400" y="6659120"/>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a:solidFill>
                  <a:srgbClr val="051D40"/>
                </a:solidFill>
                <a:latin typeface="Open Sans Extra Bold"/>
                <a:ea typeface="Open Sans Extra Bold"/>
                <a:cs typeface="Open Sans Extra Bold"/>
                <a:sym typeface="Open Sans Extra Bold"/>
              </a:rPr>
              <a:t>New Requests</a:t>
            </a:r>
          </a:p>
        </p:txBody>
      </p:sp>
      <p:sp>
        <p:nvSpPr>
          <p:cNvPr id="30" name="TextBox 30"/>
          <p:cNvSpPr txBox="1"/>
          <p:nvPr/>
        </p:nvSpPr>
        <p:spPr>
          <a:xfrm>
            <a:off x="7587049" y="6659120"/>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a:solidFill>
                  <a:srgbClr val="051D40"/>
                </a:solidFill>
                <a:latin typeface="Open Sans Extra Bold"/>
                <a:ea typeface="Open Sans Extra Bold"/>
                <a:cs typeface="Open Sans Extra Bold"/>
                <a:sym typeface="Open Sans Extra Bold"/>
              </a:rPr>
              <a:t>My Requests</a:t>
            </a:r>
          </a:p>
        </p:txBody>
      </p:sp>
      <p:sp>
        <p:nvSpPr>
          <p:cNvPr id="31" name="TextBox 31"/>
          <p:cNvSpPr txBox="1"/>
          <p:nvPr/>
        </p:nvSpPr>
        <p:spPr>
          <a:xfrm>
            <a:off x="13696193" y="6658289"/>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a:solidFill>
                  <a:srgbClr val="051D40"/>
                </a:solidFill>
                <a:latin typeface="Open Sans Extra Bold"/>
                <a:ea typeface="Open Sans Extra Bold"/>
                <a:cs typeface="Open Sans Extra Bold"/>
                <a:sym typeface="Open Sans Extra Bold"/>
              </a:rPr>
              <a:t>My Approvals</a:t>
            </a:r>
          </a:p>
        </p:txBody>
      </p:sp>
      <p:sp>
        <p:nvSpPr>
          <p:cNvPr id="32" name="TextBox 32"/>
          <p:cNvSpPr txBox="1"/>
          <p:nvPr/>
        </p:nvSpPr>
        <p:spPr>
          <a:xfrm>
            <a:off x="521010" y="7126422"/>
            <a:ext cx="5297877" cy="1278708"/>
          </a:xfrm>
          <a:prstGeom prst="rect">
            <a:avLst/>
          </a:prstGeom>
        </p:spPr>
        <p:txBody>
          <a:bodyPr lIns="0" tIns="0" rIns="0" bIns="0" rtlCol="0" anchor="t">
            <a:spAutoFit/>
          </a:bodyPr>
          <a:lstStyle/>
          <a:p>
            <a:pPr algn="ctr">
              <a:lnSpc>
                <a:spcPts val="2565"/>
              </a:lnSpc>
            </a:pPr>
            <a:r>
              <a:rPr lang="en-US" sz="1832" spc="-36">
                <a:solidFill>
                  <a:srgbClr val="051D40"/>
                </a:solidFill>
                <a:latin typeface="Poppins"/>
                <a:ea typeface="Poppins"/>
                <a:cs typeface="Poppins"/>
                <a:sym typeface="Poppins"/>
              </a:rPr>
              <a:t>Employees can submit travel requests by filling out relevant details like destination, travel dates, and purpose.</a:t>
            </a:r>
          </a:p>
          <a:p>
            <a:pPr marL="0" lvl="0" indent="0" algn="ctr">
              <a:lnSpc>
                <a:spcPts val="2425"/>
              </a:lnSpc>
              <a:spcBef>
                <a:spcPct val="0"/>
              </a:spcBef>
            </a:pPr>
            <a:endParaRPr lang="en-US" sz="1832" spc="-36">
              <a:solidFill>
                <a:srgbClr val="051D40"/>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A01E"/>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8775413" y="8266408"/>
            <a:ext cx="1424256" cy="1424256"/>
          </a:xfrm>
          <a:custGeom>
            <a:avLst/>
            <a:gdLst/>
            <a:ahLst/>
            <a:cxnLst/>
            <a:rect l="l" t="t" r="r" b="b"/>
            <a:pathLst>
              <a:path w="1424256" h="1424256">
                <a:moveTo>
                  <a:pt x="0" y="0"/>
                </a:moveTo>
                <a:lnTo>
                  <a:pt x="1424255" y="0"/>
                </a:lnTo>
                <a:lnTo>
                  <a:pt x="1424255"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grpSp>
        <p:nvGrpSpPr>
          <p:cNvPr id="9" name="Group 9"/>
          <p:cNvGrpSpPr/>
          <p:nvPr/>
        </p:nvGrpSpPr>
        <p:grpSpPr>
          <a:xfrm>
            <a:off x="7905455" y="2656032"/>
            <a:ext cx="373607" cy="37360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11" name="TextBox 1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2" name="Group 12"/>
          <p:cNvGrpSpPr/>
          <p:nvPr/>
        </p:nvGrpSpPr>
        <p:grpSpPr>
          <a:xfrm>
            <a:off x="8315313" y="4180490"/>
            <a:ext cx="373607" cy="37360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14" name="TextBox 1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5" name="Group 15"/>
          <p:cNvGrpSpPr/>
          <p:nvPr/>
        </p:nvGrpSpPr>
        <p:grpSpPr>
          <a:xfrm>
            <a:off x="7944228" y="7402839"/>
            <a:ext cx="373607" cy="37360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17" name="TextBox 1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8" name="Group 18"/>
          <p:cNvGrpSpPr/>
          <p:nvPr/>
        </p:nvGrpSpPr>
        <p:grpSpPr>
          <a:xfrm>
            <a:off x="8309460" y="5760481"/>
            <a:ext cx="373607" cy="37360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0" name="TextBox 2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1" name="Freeform 21"/>
          <p:cNvSpPr/>
          <p:nvPr/>
        </p:nvSpPr>
        <p:spPr>
          <a:xfrm>
            <a:off x="1028700" y="540725"/>
            <a:ext cx="12897206" cy="7279530"/>
          </a:xfrm>
          <a:custGeom>
            <a:avLst/>
            <a:gdLst/>
            <a:ahLst/>
            <a:cxnLst/>
            <a:rect l="l" t="t" r="r" b="b"/>
            <a:pathLst>
              <a:path w="12897206" h="7279530">
                <a:moveTo>
                  <a:pt x="0" y="0"/>
                </a:moveTo>
                <a:lnTo>
                  <a:pt x="12897206" y="0"/>
                </a:lnTo>
                <a:lnTo>
                  <a:pt x="12897206" y="7279529"/>
                </a:lnTo>
                <a:lnTo>
                  <a:pt x="0" y="7279529"/>
                </a:lnTo>
                <a:lnTo>
                  <a:pt x="0" y="0"/>
                </a:lnTo>
                <a:close/>
              </a:path>
            </a:pathLst>
          </a:custGeom>
          <a:blipFill>
            <a:blip r:embed="rId4"/>
            <a:stretch>
              <a:fillRect/>
            </a:stretch>
          </a:blipFill>
        </p:spPr>
        <p:txBody>
          <a:bodyPr/>
          <a:lstStyle/>
          <a:p>
            <a:endParaRPr lang="en-US"/>
          </a:p>
        </p:txBody>
      </p:sp>
      <p:sp>
        <p:nvSpPr>
          <p:cNvPr id="22" name="TextBox 22"/>
          <p:cNvSpPr txBox="1"/>
          <p:nvPr/>
        </p:nvSpPr>
        <p:spPr>
          <a:xfrm>
            <a:off x="10599718" y="8071447"/>
            <a:ext cx="5768345" cy="1572073"/>
          </a:xfrm>
          <a:prstGeom prst="rect">
            <a:avLst/>
          </a:prstGeom>
        </p:spPr>
        <p:txBody>
          <a:bodyPr lIns="0" tIns="0" rIns="0" bIns="0" rtlCol="0" anchor="t">
            <a:spAutoFit/>
          </a:bodyPr>
          <a:lstStyle/>
          <a:p>
            <a:pPr algn="l">
              <a:lnSpc>
                <a:spcPts val="4175"/>
              </a:lnSpc>
            </a:pPr>
            <a:r>
              <a:rPr lang="en-US" sz="2982" spc="-59">
                <a:solidFill>
                  <a:srgbClr val="14A01E"/>
                </a:solidFill>
                <a:latin typeface="Poppins"/>
                <a:ea typeface="Poppins"/>
                <a:cs typeface="Poppins"/>
                <a:sym typeface="Poppins"/>
              </a:rPr>
              <a:t>Users can Navigate to Responsive App Directly from the Home screen.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txBody>
            <a:bodyPr/>
            <a:lstStyle/>
            <a:p>
              <a:endParaRPr lang="en-US"/>
            </a:p>
          </p:txBody>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2297323"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txBody>
          <a:bodyPr/>
          <a:lstStyle/>
          <a:p>
            <a:endParaRPr lang="en-US"/>
          </a:p>
        </p:txBody>
      </p:sp>
      <p:grpSp>
        <p:nvGrpSpPr>
          <p:cNvPr id="6" name="Group 6"/>
          <p:cNvGrpSpPr/>
          <p:nvPr/>
        </p:nvGrpSpPr>
        <p:grpSpPr>
          <a:xfrm>
            <a:off x="733554" y="1390032"/>
            <a:ext cx="7115917" cy="7868268"/>
            <a:chOff x="0" y="0"/>
            <a:chExt cx="2398081" cy="2651625"/>
          </a:xfrm>
        </p:grpSpPr>
        <p:sp>
          <p:nvSpPr>
            <p:cNvPr id="7" name="Freeform 7"/>
            <p:cNvSpPr/>
            <p:nvPr/>
          </p:nvSpPr>
          <p:spPr>
            <a:xfrm>
              <a:off x="0" y="0"/>
              <a:ext cx="2398081" cy="2651625"/>
            </a:xfrm>
            <a:custGeom>
              <a:avLst/>
              <a:gdLst/>
              <a:ahLst/>
              <a:cxnLst/>
              <a:rect l="l" t="t" r="r" b="b"/>
              <a:pathLst>
                <a:path w="2398081" h="2651625">
                  <a:moveTo>
                    <a:pt x="27199" y="0"/>
                  </a:moveTo>
                  <a:lnTo>
                    <a:pt x="2370882" y="0"/>
                  </a:lnTo>
                  <a:cubicBezTo>
                    <a:pt x="2378095" y="0"/>
                    <a:pt x="2385014" y="2866"/>
                    <a:pt x="2390114" y="7966"/>
                  </a:cubicBezTo>
                  <a:cubicBezTo>
                    <a:pt x="2395215" y="13067"/>
                    <a:pt x="2398081" y="19986"/>
                    <a:pt x="2398081" y="27199"/>
                  </a:cubicBezTo>
                  <a:lnTo>
                    <a:pt x="2398081" y="2624426"/>
                  </a:lnTo>
                  <a:cubicBezTo>
                    <a:pt x="2398081" y="2639448"/>
                    <a:pt x="2385903" y="2651625"/>
                    <a:pt x="2370882" y="2651625"/>
                  </a:cubicBezTo>
                  <a:lnTo>
                    <a:pt x="27199" y="2651625"/>
                  </a:lnTo>
                  <a:cubicBezTo>
                    <a:pt x="19986" y="2651625"/>
                    <a:pt x="13067" y="2648759"/>
                    <a:pt x="7966" y="2643659"/>
                  </a:cubicBezTo>
                  <a:cubicBezTo>
                    <a:pt x="2866" y="2638558"/>
                    <a:pt x="0" y="2631640"/>
                    <a:pt x="0" y="2624426"/>
                  </a:cubicBezTo>
                  <a:lnTo>
                    <a:pt x="0" y="27199"/>
                  </a:lnTo>
                  <a:cubicBezTo>
                    <a:pt x="0" y="12178"/>
                    <a:pt x="12178" y="0"/>
                    <a:pt x="27199" y="0"/>
                  </a:cubicBezTo>
                  <a:close/>
                </a:path>
              </a:pathLst>
            </a:custGeom>
            <a:solidFill>
              <a:srgbClr val="FDFDFD"/>
            </a:solidFill>
            <a:ln w="38100" cap="rnd">
              <a:solidFill>
                <a:srgbClr val="145DA0"/>
              </a:solidFill>
              <a:prstDash val="solid"/>
              <a:round/>
            </a:ln>
          </p:spPr>
          <p:txBody>
            <a:bodyPr/>
            <a:lstStyle/>
            <a:p>
              <a:endParaRPr lang="en-US"/>
            </a:p>
          </p:txBody>
        </p:sp>
        <p:sp>
          <p:nvSpPr>
            <p:cNvPr id="8" name="TextBox 8"/>
            <p:cNvSpPr txBox="1"/>
            <p:nvPr/>
          </p:nvSpPr>
          <p:spPr>
            <a:xfrm>
              <a:off x="0" y="-38100"/>
              <a:ext cx="2398081" cy="26897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AutoShape 9"/>
          <p:cNvSpPr/>
          <p:nvPr/>
        </p:nvSpPr>
        <p:spPr>
          <a:xfrm>
            <a:off x="2297323" y="7190257"/>
            <a:ext cx="4154377" cy="0"/>
          </a:xfrm>
          <a:prstGeom prst="line">
            <a:avLst/>
          </a:prstGeom>
          <a:ln w="38100" cap="flat">
            <a:solidFill>
              <a:srgbClr val="145DA0"/>
            </a:solidFill>
            <a:prstDash val="solid"/>
            <a:headEnd type="none" w="sm" len="sm"/>
            <a:tailEnd type="none" w="sm" len="sm"/>
          </a:ln>
        </p:spPr>
        <p:txBody>
          <a:bodyPr/>
          <a:lstStyle/>
          <a:p>
            <a:endParaRPr lang="en-US"/>
          </a:p>
        </p:txBody>
      </p:sp>
      <p:sp>
        <p:nvSpPr>
          <p:cNvPr id="10" name="Freeform 10"/>
          <p:cNvSpPr/>
          <p:nvPr/>
        </p:nvSpPr>
        <p:spPr>
          <a:xfrm>
            <a:off x="733554" y="8894867"/>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txBody>
          <a:bodyPr/>
          <a:lstStyle/>
          <a:p>
            <a:endParaRPr lang="en-US"/>
          </a:p>
        </p:txBody>
      </p:sp>
      <p:grpSp>
        <p:nvGrpSpPr>
          <p:cNvPr id="11" name="Group 11"/>
          <p:cNvGrpSpPr/>
          <p:nvPr/>
        </p:nvGrpSpPr>
        <p:grpSpPr>
          <a:xfrm>
            <a:off x="8082235" y="1390032"/>
            <a:ext cx="9424516" cy="5077532"/>
            <a:chOff x="0" y="0"/>
            <a:chExt cx="3176084" cy="1711140"/>
          </a:xfrm>
        </p:grpSpPr>
        <p:sp>
          <p:nvSpPr>
            <p:cNvPr id="12" name="Freeform 12"/>
            <p:cNvSpPr/>
            <p:nvPr/>
          </p:nvSpPr>
          <p:spPr>
            <a:xfrm>
              <a:off x="0" y="0"/>
              <a:ext cx="3176084" cy="1711140"/>
            </a:xfrm>
            <a:custGeom>
              <a:avLst/>
              <a:gdLst/>
              <a:ahLst/>
              <a:cxnLst/>
              <a:rect l="l" t="t" r="r" b="b"/>
              <a:pathLst>
                <a:path w="3176084" h="1711140">
                  <a:moveTo>
                    <a:pt x="20537" y="0"/>
                  </a:moveTo>
                  <a:lnTo>
                    <a:pt x="3155548" y="0"/>
                  </a:lnTo>
                  <a:cubicBezTo>
                    <a:pt x="3166890" y="0"/>
                    <a:pt x="3176084" y="9195"/>
                    <a:pt x="3176084" y="20537"/>
                  </a:cubicBezTo>
                  <a:lnTo>
                    <a:pt x="3176084" y="1690604"/>
                  </a:lnTo>
                  <a:cubicBezTo>
                    <a:pt x="3176084" y="1701946"/>
                    <a:pt x="3166890" y="1711140"/>
                    <a:pt x="3155548" y="1711140"/>
                  </a:cubicBezTo>
                  <a:lnTo>
                    <a:pt x="20537" y="1711140"/>
                  </a:lnTo>
                  <a:cubicBezTo>
                    <a:pt x="9195" y="1711140"/>
                    <a:pt x="0" y="1701946"/>
                    <a:pt x="0" y="1690604"/>
                  </a:cubicBezTo>
                  <a:lnTo>
                    <a:pt x="0" y="20537"/>
                  </a:lnTo>
                  <a:cubicBezTo>
                    <a:pt x="0" y="9195"/>
                    <a:pt x="9195" y="0"/>
                    <a:pt x="20537" y="0"/>
                  </a:cubicBezTo>
                  <a:close/>
                </a:path>
              </a:pathLst>
            </a:custGeom>
            <a:solidFill>
              <a:srgbClr val="FDFDFD"/>
            </a:solidFill>
            <a:ln w="38100" cap="rnd">
              <a:solidFill>
                <a:srgbClr val="145DA0"/>
              </a:solidFill>
              <a:prstDash val="solid"/>
              <a:round/>
            </a:ln>
          </p:spPr>
          <p:txBody>
            <a:bodyPr/>
            <a:lstStyle/>
            <a:p>
              <a:endParaRPr lang="en-US"/>
            </a:p>
          </p:txBody>
        </p:sp>
        <p:sp>
          <p:nvSpPr>
            <p:cNvPr id="13" name="TextBox 13"/>
            <p:cNvSpPr txBox="1"/>
            <p:nvPr/>
          </p:nvSpPr>
          <p:spPr>
            <a:xfrm>
              <a:off x="0" y="-38100"/>
              <a:ext cx="3176084" cy="174924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AutoShape 14"/>
          <p:cNvSpPr/>
          <p:nvPr/>
        </p:nvSpPr>
        <p:spPr>
          <a:xfrm>
            <a:off x="3199424" y="6952261"/>
            <a:ext cx="4154377" cy="0"/>
          </a:xfrm>
          <a:prstGeom prst="line">
            <a:avLst/>
          </a:prstGeom>
          <a:ln w="38100" cap="flat">
            <a:solidFill>
              <a:srgbClr val="145DA0"/>
            </a:solidFill>
            <a:prstDash val="solid"/>
            <a:headEnd type="none" w="sm" len="sm"/>
            <a:tailEnd type="none" w="sm" len="sm"/>
          </a:ln>
        </p:spPr>
        <p:txBody>
          <a:bodyPr/>
          <a:lstStyle/>
          <a:p>
            <a:endParaRPr lang="en-US"/>
          </a:p>
        </p:txBody>
      </p:sp>
      <p:grpSp>
        <p:nvGrpSpPr>
          <p:cNvPr id="15" name="Group 15"/>
          <p:cNvGrpSpPr/>
          <p:nvPr/>
        </p:nvGrpSpPr>
        <p:grpSpPr>
          <a:xfrm>
            <a:off x="8082235" y="6562814"/>
            <a:ext cx="9424516" cy="3089138"/>
            <a:chOff x="0" y="0"/>
            <a:chExt cx="3176084" cy="1041047"/>
          </a:xfrm>
        </p:grpSpPr>
        <p:sp>
          <p:nvSpPr>
            <p:cNvPr id="16" name="Freeform 16"/>
            <p:cNvSpPr/>
            <p:nvPr/>
          </p:nvSpPr>
          <p:spPr>
            <a:xfrm>
              <a:off x="0" y="0"/>
              <a:ext cx="3176084" cy="1041047"/>
            </a:xfrm>
            <a:custGeom>
              <a:avLst/>
              <a:gdLst/>
              <a:ahLst/>
              <a:cxnLst/>
              <a:rect l="l" t="t" r="r" b="b"/>
              <a:pathLst>
                <a:path w="3176084" h="1041047">
                  <a:moveTo>
                    <a:pt x="20537" y="0"/>
                  </a:moveTo>
                  <a:lnTo>
                    <a:pt x="3155548" y="0"/>
                  </a:lnTo>
                  <a:cubicBezTo>
                    <a:pt x="3166890" y="0"/>
                    <a:pt x="3176084" y="9195"/>
                    <a:pt x="3176084" y="20537"/>
                  </a:cubicBezTo>
                  <a:lnTo>
                    <a:pt x="3176084" y="1020510"/>
                  </a:lnTo>
                  <a:cubicBezTo>
                    <a:pt x="3176084" y="1031852"/>
                    <a:pt x="3166890" y="1041047"/>
                    <a:pt x="3155548" y="1041047"/>
                  </a:cubicBezTo>
                  <a:lnTo>
                    <a:pt x="20537" y="1041047"/>
                  </a:lnTo>
                  <a:cubicBezTo>
                    <a:pt x="9195" y="1041047"/>
                    <a:pt x="0" y="1031852"/>
                    <a:pt x="0" y="1020510"/>
                  </a:cubicBezTo>
                  <a:lnTo>
                    <a:pt x="0" y="20537"/>
                  </a:lnTo>
                  <a:cubicBezTo>
                    <a:pt x="0" y="9195"/>
                    <a:pt x="9195" y="0"/>
                    <a:pt x="20537" y="0"/>
                  </a:cubicBezTo>
                  <a:close/>
                </a:path>
              </a:pathLst>
            </a:custGeom>
            <a:solidFill>
              <a:srgbClr val="FDFDFD"/>
            </a:solidFill>
            <a:ln w="38100" cap="rnd">
              <a:solidFill>
                <a:srgbClr val="145DA0"/>
              </a:solidFill>
              <a:prstDash val="solid"/>
              <a:round/>
            </a:ln>
          </p:spPr>
          <p:txBody>
            <a:bodyPr/>
            <a:lstStyle/>
            <a:p>
              <a:endParaRPr lang="en-US"/>
            </a:p>
          </p:txBody>
        </p:sp>
        <p:sp>
          <p:nvSpPr>
            <p:cNvPr id="17" name="TextBox 17"/>
            <p:cNvSpPr txBox="1"/>
            <p:nvPr/>
          </p:nvSpPr>
          <p:spPr>
            <a:xfrm>
              <a:off x="0" y="-38100"/>
              <a:ext cx="3176084" cy="107914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8" name="AutoShape 18"/>
          <p:cNvSpPr/>
          <p:nvPr/>
        </p:nvSpPr>
        <p:spPr>
          <a:xfrm>
            <a:off x="11836861" y="5227111"/>
            <a:ext cx="4154377" cy="0"/>
          </a:xfrm>
          <a:prstGeom prst="line">
            <a:avLst/>
          </a:prstGeom>
          <a:ln w="38100" cap="flat">
            <a:solidFill>
              <a:srgbClr val="145DA0"/>
            </a:solidFill>
            <a:prstDash val="solid"/>
            <a:headEnd type="none" w="sm" len="sm"/>
            <a:tailEnd type="none" w="sm" len="sm"/>
          </a:ln>
        </p:spPr>
        <p:txBody>
          <a:bodyPr/>
          <a:lstStyle/>
          <a:p>
            <a:endParaRPr lang="en-US"/>
          </a:p>
        </p:txBody>
      </p:sp>
      <p:sp>
        <p:nvSpPr>
          <p:cNvPr id="19" name="Freeform 19"/>
          <p:cNvSpPr/>
          <p:nvPr/>
        </p:nvSpPr>
        <p:spPr>
          <a:xfrm>
            <a:off x="12981503" y="2753413"/>
            <a:ext cx="1768296" cy="1768296"/>
          </a:xfrm>
          <a:custGeom>
            <a:avLst/>
            <a:gdLst/>
            <a:ahLst/>
            <a:cxnLst/>
            <a:rect l="l" t="t" r="r" b="b"/>
            <a:pathLst>
              <a:path w="1768296" h="1768296">
                <a:moveTo>
                  <a:pt x="0" y="0"/>
                </a:moveTo>
                <a:lnTo>
                  <a:pt x="1768296" y="0"/>
                </a:lnTo>
                <a:lnTo>
                  <a:pt x="1768296" y="1768296"/>
                </a:lnTo>
                <a:lnTo>
                  <a:pt x="0" y="176829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20" name="Freeform 20"/>
          <p:cNvSpPr/>
          <p:nvPr/>
        </p:nvSpPr>
        <p:spPr>
          <a:xfrm>
            <a:off x="846901" y="1732931"/>
            <a:ext cx="6506900" cy="7221055"/>
          </a:xfrm>
          <a:custGeom>
            <a:avLst/>
            <a:gdLst/>
            <a:ahLst/>
            <a:cxnLst/>
            <a:rect l="l" t="t" r="r" b="b"/>
            <a:pathLst>
              <a:path w="6506900" h="7221055">
                <a:moveTo>
                  <a:pt x="0" y="0"/>
                </a:moveTo>
                <a:lnTo>
                  <a:pt x="6506900" y="0"/>
                </a:lnTo>
                <a:lnTo>
                  <a:pt x="6506900" y="7221055"/>
                </a:lnTo>
                <a:lnTo>
                  <a:pt x="0" y="7221055"/>
                </a:lnTo>
                <a:lnTo>
                  <a:pt x="0" y="0"/>
                </a:lnTo>
                <a:close/>
              </a:path>
            </a:pathLst>
          </a:custGeom>
          <a:blipFill>
            <a:blip r:embed="rId5"/>
            <a:stretch>
              <a:fillRect l="-632" r="-632"/>
            </a:stretch>
          </a:blipFill>
        </p:spPr>
        <p:txBody>
          <a:bodyPr/>
          <a:lstStyle/>
          <a:p>
            <a:endParaRPr lang="en-US"/>
          </a:p>
        </p:txBody>
      </p:sp>
      <p:sp>
        <p:nvSpPr>
          <p:cNvPr id="21" name="Freeform 21"/>
          <p:cNvSpPr/>
          <p:nvPr/>
        </p:nvSpPr>
        <p:spPr>
          <a:xfrm>
            <a:off x="8525326" y="1732931"/>
            <a:ext cx="8538334" cy="4412830"/>
          </a:xfrm>
          <a:custGeom>
            <a:avLst/>
            <a:gdLst/>
            <a:ahLst/>
            <a:cxnLst/>
            <a:rect l="l" t="t" r="r" b="b"/>
            <a:pathLst>
              <a:path w="8538334" h="4412830">
                <a:moveTo>
                  <a:pt x="0" y="0"/>
                </a:moveTo>
                <a:lnTo>
                  <a:pt x="8538334" y="0"/>
                </a:lnTo>
                <a:lnTo>
                  <a:pt x="8538334" y="4412830"/>
                </a:lnTo>
                <a:lnTo>
                  <a:pt x="0" y="4412830"/>
                </a:lnTo>
                <a:lnTo>
                  <a:pt x="0" y="0"/>
                </a:lnTo>
                <a:close/>
              </a:path>
            </a:pathLst>
          </a:custGeom>
          <a:blipFill>
            <a:blip r:embed="rId6"/>
            <a:stretch>
              <a:fillRect l="-1433" r="-1433"/>
            </a:stretch>
          </a:blipFill>
        </p:spPr>
        <p:txBody>
          <a:bodyPr/>
          <a:lstStyle/>
          <a:p>
            <a:endParaRPr lang="en-US"/>
          </a:p>
        </p:txBody>
      </p:sp>
      <p:sp>
        <p:nvSpPr>
          <p:cNvPr id="22" name="Freeform 22"/>
          <p:cNvSpPr/>
          <p:nvPr/>
        </p:nvSpPr>
        <p:spPr>
          <a:xfrm>
            <a:off x="8708395" y="6662551"/>
            <a:ext cx="5010620" cy="2889663"/>
          </a:xfrm>
          <a:custGeom>
            <a:avLst/>
            <a:gdLst/>
            <a:ahLst/>
            <a:cxnLst/>
            <a:rect l="l" t="t" r="r" b="b"/>
            <a:pathLst>
              <a:path w="5010620" h="2889663">
                <a:moveTo>
                  <a:pt x="0" y="0"/>
                </a:moveTo>
                <a:lnTo>
                  <a:pt x="5010620" y="0"/>
                </a:lnTo>
                <a:lnTo>
                  <a:pt x="5010620" y="2889663"/>
                </a:lnTo>
                <a:lnTo>
                  <a:pt x="0" y="2889663"/>
                </a:lnTo>
                <a:lnTo>
                  <a:pt x="0" y="0"/>
                </a:lnTo>
                <a:close/>
              </a:path>
            </a:pathLst>
          </a:custGeom>
          <a:blipFill>
            <a:blip r:embed="rId7"/>
            <a:stretch>
              <a:fillRect l="-1190" r="-1190"/>
            </a:stretch>
          </a:blipFill>
        </p:spPr>
        <p:txBody>
          <a:bodyPr/>
          <a:lstStyle/>
          <a:p>
            <a:endParaRPr lang="en-US"/>
          </a:p>
        </p:txBody>
      </p:sp>
      <p:sp>
        <p:nvSpPr>
          <p:cNvPr id="23" name="TextBox 23"/>
          <p:cNvSpPr txBox="1"/>
          <p:nvPr/>
        </p:nvSpPr>
        <p:spPr>
          <a:xfrm>
            <a:off x="4909652" y="523258"/>
            <a:ext cx="7884841" cy="771523"/>
          </a:xfrm>
          <a:prstGeom prst="rect">
            <a:avLst/>
          </a:prstGeom>
        </p:spPr>
        <p:txBody>
          <a:bodyPr lIns="0" tIns="0" rIns="0" bIns="0" rtlCol="0" anchor="t">
            <a:spAutoFit/>
          </a:bodyPr>
          <a:lstStyle/>
          <a:p>
            <a:pPr marL="0" lvl="0" indent="0" algn="ctr">
              <a:lnSpc>
                <a:spcPts val="6300"/>
              </a:lnSpc>
              <a:spcBef>
                <a:spcPct val="0"/>
              </a:spcBef>
            </a:pPr>
            <a:r>
              <a:rPr lang="en-US" sz="4500" dirty="0">
                <a:solidFill>
                  <a:srgbClr val="00B050"/>
                </a:solidFill>
                <a:latin typeface="Open Sans Extra Bold"/>
                <a:ea typeface="Open Sans Extra Bold"/>
                <a:cs typeface="Open Sans Extra Bold"/>
                <a:sym typeface="Open Sans Extra Bold"/>
              </a:rPr>
              <a:t>Responsive App</a:t>
            </a:r>
          </a:p>
        </p:txBody>
      </p:sp>
      <p:sp>
        <p:nvSpPr>
          <p:cNvPr id="24" name="TextBox 24"/>
          <p:cNvSpPr txBox="1"/>
          <p:nvPr/>
        </p:nvSpPr>
        <p:spPr>
          <a:xfrm>
            <a:off x="4100351" y="1583824"/>
            <a:ext cx="3490991" cy="414344"/>
          </a:xfrm>
          <a:prstGeom prst="rect">
            <a:avLst/>
          </a:prstGeom>
        </p:spPr>
        <p:txBody>
          <a:bodyPr lIns="0" tIns="0" rIns="0" bIns="0" rtlCol="0" anchor="t">
            <a:spAutoFit/>
          </a:bodyPr>
          <a:lstStyle/>
          <a:p>
            <a:pPr algn="ctr">
              <a:lnSpc>
                <a:spcPts val="3406"/>
              </a:lnSpc>
              <a:spcBef>
                <a:spcPct val="0"/>
              </a:spcBef>
            </a:pPr>
            <a:r>
              <a:rPr lang="en-US" sz="2433" b="1" dirty="0">
                <a:solidFill>
                  <a:srgbClr val="00B050"/>
                </a:solidFill>
                <a:latin typeface="Poppins Bold"/>
                <a:ea typeface="Poppins Bold"/>
                <a:cs typeface="Poppins Bold"/>
                <a:sym typeface="Poppins Bold"/>
              </a:rPr>
              <a:t>Phone View</a:t>
            </a:r>
          </a:p>
        </p:txBody>
      </p:sp>
      <p:sp>
        <p:nvSpPr>
          <p:cNvPr id="25" name="TextBox 25"/>
          <p:cNvSpPr txBox="1"/>
          <p:nvPr/>
        </p:nvSpPr>
        <p:spPr>
          <a:xfrm>
            <a:off x="14269961" y="1583824"/>
            <a:ext cx="3490991" cy="414344"/>
          </a:xfrm>
          <a:prstGeom prst="rect">
            <a:avLst/>
          </a:prstGeom>
        </p:spPr>
        <p:txBody>
          <a:bodyPr lIns="0" tIns="0" rIns="0" bIns="0" rtlCol="0" anchor="t">
            <a:spAutoFit/>
          </a:bodyPr>
          <a:lstStyle/>
          <a:p>
            <a:pPr algn="ctr">
              <a:lnSpc>
                <a:spcPts val="3406"/>
              </a:lnSpc>
              <a:spcBef>
                <a:spcPct val="0"/>
              </a:spcBef>
            </a:pPr>
            <a:r>
              <a:rPr lang="en-US" sz="2433" b="1" dirty="0">
                <a:solidFill>
                  <a:srgbClr val="00B050"/>
                </a:solidFill>
                <a:latin typeface="Poppins Bold"/>
                <a:ea typeface="Poppins Bold"/>
                <a:cs typeface="Poppins Bold"/>
                <a:sym typeface="Poppins Bold"/>
              </a:rPr>
              <a:t>Tablet View</a:t>
            </a:r>
          </a:p>
        </p:txBody>
      </p:sp>
      <p:sp>
        <p:nvSpPr>
          <p:cNvPr id="26" name="TextBox 26"/>
          <p:cNvSpPr txBox="1"/>
          <p:nvPr/>
        </p:nvSpPr>
        <p:spPr>
          <a:xfrm>
            <a:off x="13572669" y="7317309"/>
            <a:ext cx="3490991" cy="414344"/>
          </a:xfrm>
          <a:prstGeom prst="rect">
            <a:avLst/>
          </a:prstGeom>
        </p:spPr>
        <p:txBody>
          <a:bodyPr lIns="0" tIns="0" rIns="0" bIns="0" rtlCol="0" anchor="t">
            <a:spAutoFit/>
          </a:bodyPr>
          <a:lstStyle/>
          <a:p>
            <a:pPr algn="ctr">
              <a:lnSpc>
                <a:spcPts val="3406"/>
              </a:lnSpc>
              <a:spcBef>
                <a:spcPct val="0"/>
              </a:spcBef>
            </a:pPr>
            <a:r>
              <a:rPr lang="en-US" sz="2433" b="1" dirty="0" err="1">
                <a:solidFill>
                  <a:srgbClr val="00B050"/>
                </a:solidFill>
                <a:latin typeface="Poppins Bold"/>
                <a:ea typeface="Poppins Bold"/>
                <a:cs typeface="Poppins Bold"/>
                <a:sym typeface="Poppins Bold"/>
              </a:rPr>
              <a:t>WebPage</a:t>
            </a:r>
            <a:r>
              <a:rPr lang="en-US" sz="2433" b="1" dirty="0">
                <a:solidFill>
                  <a:srgbClr val="00B050"/>
                </a:solidFill>
                <a:latin typeface="Poppins Bold"/>
                <a:ea typeface="Poppins Bold"/>
                <a:cs typeface="Poppins Bold"/>
                <a:sym typeface="Poppins Bold"/>
              </a:rPr>
              <a:t> View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441</Words>
  <Application>Microsoft Office PowerPoint</Application>
  <PresentationFormat>Custom</PresentationFormat>
  <Paragraphs>73</Paragraphs>
  <Slides>13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Poppins Bold</vt:lpstr>
      <vt:lpstr>Poppins</vt:lpstr>
      <vt:lpstr>Calibri</vt:lpstr>
      <vt:lpstr>Arial</vt:lpstr>
      <vt:lpstr>Open Sans Extra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cp:lastModifiedBy>MBF Amna</cp:lastModifiedBy>
  <cp:revision>5</cp:revision>
  <dcterms:created xsi:type="dcterms:W3CDTF">2006-08-16T00:00:00Z</dcterms:created>
  <dcterms:modified xsi:type="dcterms:W3CDTF">2024-12-15T17:36:48Z</dcterms:modified>
  <dc:identifier>DAGZXD11dEo</dc:identifier>
</cp:coreProperties>
</file>